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33" r:id="rId13"/>
    <p:sldId id="264" r:id="rId14"/>
    <p:sldId id="33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2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219361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nanda-ramiah/Applied-Data-Science-Capstone/blob/902f4085fae90a12a35aea78a57f0af8e1028ace/2.5.%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github.com/ananda-ramiah/Applied-Data-Science-Capstone/blob/902f4085fae90a12a35aea78a57f0af8e1028ace/2.5.%20Data%20Wrangling.ipynb" TargetMode="External"/><Relationship Id="rId7"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nanda-ramiah/Applied-Data-Science-Capstone/blob/19fdd4acae85f5edb7a91055daf83ea8f69c98c2/4.%20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nanda-ramiah/Applied-Data-Science-Capstone/blob/19fdd4acae85f5edb7a91055daf83ea8f69c98c2/3.%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nanda-ramiah/Applied-Data-Science-Capstone/blob/19fdd4acae85f5edb7a91055daf83ea8f69c98c2/5.%20Data%20Visualization%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nanda-ramiah/Applied-Data-Science-Capstone/blob/19fdd4acae85f5edb7a91055daf83ea8f69c98c2/6.%20Data%20Visualization%20with%20Plotl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nanda-ramiah/Applied-Data-Science-Capstone/blob/19fdd4acae85f5edb7a91055daf83ea8f69c98c2/7.%20Machine%20Learning%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ananda-ramiah/Applied-Data-Science-Capston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github.com/ananda-ramiah/Applied-Data-Science-Capstone/blob/902f4085fae90a12a35aea78a57f0af8e1028ace/1.%20Data%20Collection%20with%20SpaceX%20API%20Lab.ipynb" TargetMode="External"/><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github.com/ananda-ramiah/Applied-Data-Science-Capstone/blob/902f4085fae90a12a35aea78a57f0af8e1028ace/2.%20Data%20Collection%20with%20Web%20Scraping.ipynb" TargetMode="External"/><Relationship Id="rId7"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Chidananda Rao Ramiah</a:t>
            </a:r>
          </a:p>
          <a:p>
            <a:r>
              <a:rPr lang="en-US" dirty="0">
                <a:solidFill>
                  <a:schemeClr val="bg2"/>
                </a:solidFill>
                <a:latin typeface="Abadi" panose="020B0604020104020204" pitchFamily="34" charset="0"/>
                <a:ea typeface="SF Pro" pitchFamily="2" charset="0"/>
                <a:cs typeface="SF Pro" pitchFamily="2" charset="0"/>
              </a:rPr>
              <a:t>07/03/2023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6028"/>
            <a:ext cx="10515600" cy="4981183"/>
          </a:xfrm>
          <a:prstGeom prst="rect">
            <a:avLst/>
          </a:prstGeom>
        </p:spPr>
        <p:txBody>
          <a:bodyPr/>
          <a:lstStyle/>
          <a:p>
            <a:r>
              <a:rPr lang="en-US" sz="2200" dirty="0">
                <a:solidFill>
                  <a:schemeClr val="accent3">
                    <a:lumMod val="25000"/>
                  </a:schemeClr>
                </a:solidFill>
                <a:latin typeface="Abadi" panose="020B0604020104020204" pitchFamily="34" charset="0"/>
              </a:rPr>
              <a:t>There are several cases in cases in which the booster failed to successfully land on the dataset, and sometimes it attempted to land but failed because of accident.</a:t>
            </a:r>
          </a:p>
          <a:p>
            <a:pPr marL="0" indent="0">
              <a:buNone/>
            </a:pPr>
            <a:r>
              <a:rPr lang="en-US" dirty="0"/>
              <a:t>     </a:t>
            </a:r>
            <a:r>
              <a:rPr lang="en-US" sz="2000" dirty="0">
                <a:latin typeface="Abadi" panose="020B0604020104020204" pitchFamily="34" charset="0"/>
              </a:rPr>
              <a:t>- True Ocean: the mission result has successfully landed in a specific area of the ocean.</a:t>
            </a:r>
          </a:p>
          <a:p>
            <a:pPr marL="0" indent="0">
              <a:buNone/>
            </a:pPr>
            <a:r>
              <a:rPr lang="en-US" sz="2000" dirty="0">
                <a:latin typeface="Abadi" panose="020B0604020104020204" pitchFamily="34" charset="0"/>
              </a:rPr>
              <a:t>     - False Ocean: the mission result has not successfully landed in a specific area of the ocean.</a:t>
            </a:r>
          </a:p>
          <a:p>
            <a:pPr marL="0" indent="0">
              <a:buNone/>
            </a:pPr>
            <a:r>
              <a:rPr lang="en-US" sz="2000" dirty="0">
                <a:latin typeface="Abadi" panose="020B0604020104020204" pitchFamily="34" charset="0"/>
              </a:rPr>
              <a:t>     - True RTLS: the mission result has successfully landed on the ground pad.</a:t>
            </a:r>
          </a:p>
          <a:p>
            <a:pPr marL="0" indent="0">
              <a:buNone/>
            </a:pPr>
            <a:r>
              <a:rPr lang="en-US" sz="2000" dirty="0">
                <a:latin typeface="Abadi" panose="020B0604020104020204" pitchFamily="34" charset="0"/>
              </a:rPr>
              <a:t>     - False RTLS: the mission result has not successfully landed on the ground pad.</a:t>
            </a:r>
          </a:p>
          <a:p>
            <a:pPr marL="0" indent="0">
              <a:buNone/>
            </a:pPr>
            <a:r>
              <a:rPr lang="en-US" sz="2000" dirty="0">
                <a:latin typeface="Abadi" panose="020B0604020104020204" pitchFamily="34" charset="0"/>
              </a:rPr>
              <a:t>     - True ASDS: the mission result has successfully landed on the drone ship.</a:t>
            </a:r>
          </a:p>
          <a:p>
            <a:pPr marL="0" indent="0">
              <a:buNone/>
            </a:pPr>
            <a:r>
              <a:rPr lang="en-US" sz="2000" dirty="0">
                <a:latin typeface="Abadi" panose="020B0604020104020204" pitchFamily="34" charset="0"/>
              </a:rPr>
              <a:t>     - False ASDS: the mission result has not successfully landed on the drone ship.</a:t>
            </a:r>
          </a:p>
          <a:p>
            <a:r>
              <a:rPr lang="en-US" sz="2400" dirty="0">
                <a:latin typeface="Abadi" panose="020B0604020104020204" pitchFamily="34" charset="0"/>
              </a:rPr>
              <a:t>Converting these results into training labels:</a:t>
            </a:r>
          </a:p>
          <a:p>
            <a:pPr marL="0" indent="0">
              <a:buNone/>
            </a:pPr>
            <a:r>
              <a:rPr lang="en-US" sz="2000" dirty="0">
                <a:latin typeface="Abadi" panose="020B0604020104020204" pitchFamily="34" charset="0"/>
              </a:rPr>
              <a:t>      - 1= successful/ 0 = failure</a:t>
            </a:r>
          </a:p>
          <a:p>
            <a:pPr marL="0" indent="0">
              <a:buNone/>
            </a:pPr>
            <a:endParaRPr lang="en-US" sz="2000" dirty="0">
              <a:latin typeface="Abadi" panose="020B0604020104020204" pitchFamily="34" charset="0"/>
            </a:endParaRPr>
          </a:p>
          <a:p>
            <a:pPr marL="0" indent="0">
              <a:buNone/>
            </a:pPr>
            <a:r>
              <a:rPr lang="en-US" sz="2000" dirty="0">
                <a:latin typeface="Abadi"/>
                <a:hlinkClick r:id="rId3"/>
              </a:rPr>
              <a:t>GitHub Link</a:t>
            </a:r>
            <a:endParaRPr lang="en-US" sz="2000" dirty="0">
              <a:latin typeface="Abadi"/>
            </a:endParaRPr>
          </a:p>
          <a:p>
            <a:pPr marL="0" indent="0">
              <a:buNone/>
            </a:pPr>
            <a:endParaRPr lang="en-US" sz="2000" dirty="0">
              <a:latin typeface="Abadi" panose="020B0604020104020204" pitchFamily="34" charset="0"/>
            </a:endParaRPr>
          </a:p>
          <a:p>
            <a:pPr marL="0" indent="0">
              <a:buNone/>
            </a:pPr>
            <a:endParaRPr lang="en-US" sz="2000" dirty="0">
              <a:latin typeface="Abadi" panose="020B0604020104020204" pitchFamily="34" charset="0"/>
            </a:endParaRPr>
          </a:p>
          <a:p>
            <a:pPr marL="0" indent="0">
              <a:buNone/>
            </a:pPr>
            <a:endParaRPr lang="en-US" sz="2000" dirty="0">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63090" y="1537536"/>
            <a:ext cx="5461000" cy="4619483"/>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2000" dirty="0">
                <a:latin typeface="Abadi"/>
              </a:rPr>
              <a:t>5. Calculating the success rate for every landing in the dataset.</a:t>
            </a:r>
          </a:p>
          <a:p>
            <a:pPr marL="0" indent="0">
              <a:buNone/>
            </a:pPr>
            <a:endParaRPr lang="en-US" sz="2000" dirty="0">
              <a:solidFill>
                <a:srgbClr val="1C7DDB"/>
              </a:solidFill>
              <a:latin typeface="Abadi"/>
            </a:endParaRPr>
          </a:p>
          <a:p>
            <a:pPr marL="0" indent="0">
              <a:buNone/>
            </a:pPr>
            <a:endParaRPr lang="en-US" sz="2000" dirty="0">
              <a:solidFill>
                <a:srgbClr val="1C7DDB"/>
              </a:solidFill>
              <a:latin typeface="Abadi"/>
            </a:endParaRPr>
          </a:p>
          <a:p>
            <a:pPr marL="0" indent="0">
              <a:buNone/>
            </a:pPr>
            <a:endParaRPr lang="en-US" sz="2000" dirty="0">
              <a:solidFill>
                <a:srgbClr val="1C7DDB"/>
              </a:solidFill>
              <a:latin typeface="Abadi"/>
            </a:endParaRPr>
          </a:p>
          <a:p>
            <a:pPr marL="0" indent="0">
              <a:buNone/>
            </a:pPr>
            <a:r>
              <a:rPr lang="en-US" sz="2000" dirty="0">
                <a:latin typeface="Abadi"/>
              </a:rPr>
              <a:t>6. Exporting dataset to CSV.</a:t>
            </a:r>
          </a:p>
          <a:p>
            <a:pPr marL="0" indent="0">
              <a:buNone/>
            </a:pPr>
            <a:endParaRPr lang="en-US" sz="2000" dirty="0">
              <a:latin typeface="Abadi"/>
            </a:endParaRPr>
          </a:p>
          <a:p>
            <a:pPr marL="0" indent="0">
              <a:buNone/>
            </a:pPr>
            <a:endParaRPr lang="en-US" sz="2000" dirty="0">
              <a:latin typeface="Abadi"/>
            </a:endParaRPr>
          </a:p>
          <a:p>
            <a:pPr marL="0" indent="0">
              <a:buNone/>
            </a:pPr>
            <a:endParaRPr lang="en-US" sz="2000" dirty="0">
              <a:latin typeface="Abadi"/>
            </a:endParaRPr>
          </a:p>
          <a:p>
            <a:pPr marL="0" indent="0">
              <a:buNone/>
            </a:pPr>
            <a:endParaRPr lang="en-US" sz="2000" dirty="0">
              <a:latin typeface="Abadi"/>
            </a:endParaRPr>
          </a:p>
          <a:p>
            <a:pPr marL="0" indent="0">
              <a:buNone/>
            </a:pPr>
            <a:r>
              <a:rPr lang="en-US" sz="2000" dirty="0">
                <a:latin typeface="Abadi"/>
                <a:hlinkClick r:id="rId3"/>
              </a:rPr>
              <a:t>GitHub Link</a:t>
            </a:r>
            <a:endParaRPr lang="en-US" sz="2000" dirty="0">
              <a:latin typeface="Abadi"/>
            </a:endParaRPr>
          </a:p>
          <a:p>
            <a:pPr marL="0" indent="0">
              <a:buNone/>
            </a:pPr>
            <a:endParaRPr lang="en-US" sz="2000" dirty="0">
              <a:latin typeface="Abadi"/>
            </a:endParaRPr>
          </a:p>
          <a:p>
            <a:pPr marL="0" indent="0">
              <a:buNone/>
            </a:pPr>
            <a:endParaRPr lang="en-US" sz="2200" dirty="0">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95870" y="1406667"/>
            <a:ext cx="5461000" cy="4619483"/>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1. Calculating the number of launches per site</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2. Calculating the number and occurrence of each orbit.</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3. Calculating the number and occurrence of mission outcome per orbit type.</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buNone/>
            </a:pPr>
            <a:r>
              <a:rPr lang="en-US" sz="2000" dirty="0">
                <a:latin typeface="Abadi" panose="020B0604020104020204" pitchFamily="34" charset="0"/>
              </a:rPr>
              <a:t>4. Creating a landing outcome label from Outcome column.</a:t>
            </a:r>
          </a:p>
          <a:p>
            <a:pPr marL="0" indent="0">
              <a:buNone/>
            </a:pPr>
            <a:endParaRPr lang="en-US" sz="2000"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7" name="Picture 6">
            <a:extLst>
              <a:ext uri="{FF2B5EF4-FFF2-40B4-BE49-F238E27FC236}">
                <a16:creationId xmlns:a16="http://schemas.microsoft.com/office/drawing/2014/main" id="{C1B9AF46-5ACD-9628-42BF-F68FB252BD39}"/>
              </a:ext>
            </a:extLst>
          </p:cNvPr>
          <p:cNvPicPr>
            <a:picLocks noChangeAspect="1"/>
          </p:cNvPicPr>
          <p:nvPr/>
        </p:nvPicPr>
        <p:blipFill>
          <a:blip r:embed="rId4"/>
          <a:stretch>
            <a:fillRect/>
          </a:stretch>
        </p:blipFill>
        <p:spPr>
          <a:xfrm>
            <a:off x="731428" y="1932370"/>
            <a:ext cx="3186298" cy="308673"/>
          </a:xfrm>
          <a:prstGeom prst="rect">
            <a:avLst/>
          </a:prstGeom>
        </p:spPr>
      </p:pic>
      <p:pic>
        <p:nvPicPr>
          <p:cNvPr id="10" name="Picture 9">
            <a:extLst>
              <a:ext uri="{FF2B5EF4-FFF2-40B4-BE49-F238E27FC236}">
                <a16:creationId xmlns:a16="http://schemas.microsoft.com/office/drawing/2014/main" id="{1B50A6D2-236E-544F-F27D-9459742D1D12}"/>
              </a:ext>
            </a:extLst>
          </p:cNvPr>
          <p:cNvPicPr>
            <a:picLocks noChangeAspect="1"/>
          </p:cNvPicPr>
          <p:nvPr/>
        </p:nvPicPr>
        <p:blipFill>
          <a:blip r:embed="rId5"/>
          <a:stretch>
            <a:fillRect/>
          </a:stretch>
        </p:blipFill>
        <p:spPr>
          <a:xfrm>
            <a:off x="1981804" y="2800349"/>
            <a:ext cx="2609850" cy="314325"/>
          </a:xfrm>
          <a:prstGeom prst="rect">
            <a:avLst/>
          </a:prstGeom>
        </p:spPr>
      </p:pic>
      <p:pic>
        <p:nvPicPr>
          <p:cNvPr id="13" name="Picture 12">
            <a:extLst>
              <a:ext uri="{FF2B5EF4-FFF2-40B4-BE49-F238E27FC236}">
                <a16:creationId xmlns:a16="http://schemas.microsoft.com/office/drawing/2014/main" id="{4C75FA19-7876-8DA2-F8D1-AB74AB06C46E}"/>
              </a:ext>
            </a:extLst>
          </p:cNvPr>
          <p:cNvPicPr>
            <a:picLocks noChangeAspect="1"/>
          </p:cNvPicPr>
          <p:nvPr/>
        </p:nvPicPr>
        <p:blipFill>
          <a:blip r:embed="rId6"/>
          <a:stretch>
            <a:fillRect/>
          </a:stretch>
        </p:blipFill>
        <p:spPr>
          <a:xfrm>
            <a:off x="527683" y="3967622"/>
            <a:ext cx="4495800" cy="285750"/>
          </a:xfrm>
          <a:prstGeom prst="rect">
            <a:avLst/>
          </a:prstGeom>
        </p:spPr>
      </p:pic>
      <p:pic>
        <p:nvPicPr>
          <p:cNvPr id="15" name="Picture 14">
            <a:extLst>
              <a:ext uri="{FF2B5EF4-FFF2-40B4-BE49-F238E27FC236}">
                <a16:creationId xmlns:a16="http://schemas.microsoft.com/office/drawing/2014/main" id="{076FBC08-20C2-8D00-B8F6-16F0DE24EB2D}"/>
              </a:ext>
            </a:extLst>
          </p:cNvPr>
          <p:cNvPicPr>
            <a:picLocks noChangeAspect="1"/>
          </p:cNvPicPr>
          <p:nvPr/>
        </p:nvPicPr>
        <p:blipFill>
          <a:blip r:embed="rId7"/>
          <a:stretch>
            <a:fillRect/>
          </a:stretch>
        </p:blipFill>
        <p:spPr>
          <a:xfrm>
            <a:off x="527683" y="4989351"/>
            <a:ext cx="2990850" cy="1409700"/>
          </a:xfrm>
          <a:prstGeom prst="rect">
            <a:avLst/>
          </a:prstGeom>
        </p:spPr>
      </p:pic>
      <p:pic>
        <p:nvPicPr>
          <p:cNvPr id="18" name="Picture 17">
            <a:extLst>
              <a:ext uri="{FF2B5EF4-FFF2-40B4-BE49-F238E27FC236}">
                <a16:creationId xmlns:a16="http://schemas.microsoft.com/office/drawing/2014/main" id="{E745A2FB-8D85-9401-744F-EFF81AE06984}"/>
              </a:ext>
            </a:extLst>
          </p:cNvPr>
          <p:cNvPicPr>
            <a:picLocks noChangeAspect="1"/>
          </p:cNvPicPr>
          <p:nvPr/>
        </p:nvPicPr>
        <p:blipFill>
          <a:blip r:embed="rId8"/>
          <a:stretch>
            <a:fillRect/>
          </a:stretch>
        </p:blipFill>
        <p:spPr>
          <a:xfrm>
            <a:off x="6417819" y="2225094"/>
            <a:ext cx="1924050" cy="1123950"/>
          </a:xfrm>
          <a:prstGeom prst="rect">
            <a:avLst/>
          </a:prstGeom>
        </p:spPr>
      </p:pic>
      <p:pic>
        <p:nvPicPr>
          <p:cNvPr id="20" name="Picture 19">
            <a:extLst>
              <a:ext uri="{FF2B5EF4-FFF2-40B4-BE49-F238E27FC236}">
                <a16:creationId xmlns:a16="http://schemas.microsoft.com/office/drawing/2014/main" id="{1A1615E9-214E-7DA7-9212-30B35F68EA81}"/>
              </a:ext>
            </a:extLst>
          </p:cNvPr>
          <p:cNvPicPr>
            <a:picLocks noChangeAspect="1"/>
          </p:cNvPicPr>
          <p:nvPr/>
        </p:nvPicPr>
        <p:blipFill>
          <a:blip r:embed="rId9"/>
          <a:stretch>
            <a:fillRect/>
          </a:stretch>
        </p:blipFill>
        <p:spPr>
          <a:xfrm>
            <a:off x="6174931" y="3932365"/>
            <a:ext cx="4333875" cy="409575"/>
          </a:xfrm>
          <a:prstGeom prst="rect">
            <a:avLst/>
          </a:prstGeom>
        </p:spPr>
      </p:pic>
    </p:spTree>
    <p:extLst>
      <p:ext uri="{BB962C8B-B14F-4D97-AF65-F5344CB8AC3E}">
        <p14:creationId xmlns:p14="http://schemas.microsoft.com/office/powerpoint/2010/main" val="2436544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0967"/>
            <a:ext cx="9968874" cy="5337546"/>
          </a:xfrm>
          <a:prstGeom prst="rect">
            <a:avLst/>
          </a:prstGeom>
        </p:spPr>
        <p:txBody>
          <a:bodyPr lIns="91440" tIns="45720" rIns="91440" bIns="45720" anchor="t"/>
          <a:lstStyle/>
          <a:p>
            <a:pPr>
              <a:lnSpc>
                <a:spcPct val="100000"/>
              </a:lnSpc>
              <a:spcBef>
                <a:spcPts val="600"/>
              </a:spcBef>
            </a:pPr>
            <a:r>
              <a:rPr lang="en-US" sz="2200" dirty="0">
                <a:solidFill>
                  <a:schemeClr val="accent3">
                    <a:lumMod val="25000"/>
                  </a:schemeClr>
                </a:solidFill>
                <a:latin typeface="Abadi"/>
              </a:rPr>
              <a:t>Scatter chart:</a:t>
            </a:r>
          </a:p>
          <a:p>
            <a:pPr marL="0" indent="0">
              <a:lnSpc>
                <a:spcPct val="100000"/>
              </a:lnSpc>
              <a:spcBef>
                <a:spcPts val="0"/>
              </a:spcBef>
              <a:buNone/>
            </a:pPr>
            <a:r>
              <a:rPr lang="en-US" sz="2200" dirty="0">
                <a:solidFill>
                  <a:schemeClr val="accent3">
                    <a:lumMod val="25000"/>
                  </a:schemeClr>
                </a:solidFill>
                <a:latin typeface="Abadi"/>
              </a:rPr>
              <a:t>   - </a:t>
            </a:r>
            <a:r>
              <a:rPr lang="en-US" sz="2000" dirty="0">
                <a:solidFill>
                  <a:schemeClr val="accent3">
                    <a:lumMod val="25000"/>
                  </a:schemeClr>
                </a:solidFill>
                <a:latin typeface="Abadi"/>
              </a:rPr>
              <a:t>Flight Number vs. Launch Site</a:t>
            </a:r>
          </a:p>
          <a:p>
            <a:pPr marL="0" indent="0">
              <a:lnSpc>
                <a:spcPct val="100000"/>
              </a:lnSpc>
              <a:spcBef>
                <a:spcPts val="0"/>
              </a:spcBef>
              <a:buNone/>
            </a:pPr>
            <a:r>
              <a:rPr lang="en-US" sz="2000" dirty="0">
                <a:solidFill>
                  <a:schemeClr val="accent3">
                    <a:lumMod val="25000"/>
                  </a:schemeClr>
                </a:solidFill>
                <a:latin typeface="Abadi"/>
              </a:rPr>
              <a:t>   - Payload vs. Launch Site</a:t>
            </a:r>
          </a:p>
          <a:p>
            <a:pPr marL="0" indent="0">
              <a:lnSpc>
                <a:spcPct val="100000"/>
              </a:lnSpc>
              <a:spcBef>
                <a:spcPts val="0"/>
              </a:spcBef>
              <a:buNone/>
            </a:pPr>
            <a:r>
              <a:rPr lang="en-US" sz="2000" dirty="0">
                <a:solidFill>
                  <a:schemeClr val="accent3">
                    <a:lumMod val="25000"/>
                  </a:schemeClr>
                </a:solidFill>
                <a:latin typeface="Abadi"/>
              </a:rPr>
              <a:t>   - Flight Number vs. Orbit Type</a:t>
            </a:r>
          </a:p>
          <a:p>
            <a:pPr marL="0" indent="0">
              <a:lnSpc>
                <a:spcPct val="100000"/>
              </a:lnSpc>
              <a:spcBef>
                <a:spcPts val="0"/>
              </a:spcBef>
              <a:buNone/>
            </a:pPr>
            <a:r>
              <a:rPr lang="en-US" sz="2000" dirty="0">
                <a:solidFill>
                  <a:schemeClr val="accent3">
                    <a:lumMod val="25000"/>
                  </a:schemeClr>
                </a:solidFill>
                <a:latin typeface="Abadi"/>
              </a:rPr>
              <a:t>   - Payload vs. Orbit Type</a:t>
            </a:r>
          </a:p>
          <a:p>
            <a:pPr>
              <a:lnSpc>
                <a:spcPct val="100000"/>
              </a:lnSpc>
              <a:spcBef>
                <a:spcPts val="600"/>
              </a:spcBef>
            </a:pPr>
            <a:r>
              <a:rPr lang="en-US" sz="2000" dirty="0">
                <a:solidFill>
                  <a:schemeClr val="accent3">
                    <a:lumMod val="25000"/>
                  </a:schemeClr>
                </a:solidFill>
                <a:latin typeface="Abadi"/>
              </a:rPr>
              <a:t>Bar Chart:</a:t>
            </a:r>
          </a:p>
          <a:p>
            <a:pPr marL="0" indent="0">
              <a:lnSpc>
                <a:spcPct val="100000"/>
              </a:lnSpc>
              <a:spcBef>
                <a:spcPts val="0"/>
              </a:spcBef>
              <a:buNone/>
            </a:pPr>
            <a:r>
              <a:rPr lang="en-US" sz="2000" dirty="0">
                <a:solidFill>
                  <a:schemeClr val="accent3">
                    <a:lumMod val="25000"/>
                  </a:schemeClr>
                </a:solidFill>
                <a:latin typeface="Abadi"/>
              </a:rPr>
              <a:t>   - Orbit Type vs. Success Rate</a:t>
            </a:r>
          </a:p>
          <a:p>
            <a:pPr marL="0" indent="0">
              <a:lnSpc>
                <a:spcPct val="100000"/>
              </a:lnSpc>
              <a:spcBef>
                <a:spcPts val="0"/>
              </a:spcBef>
              <a:buNone/>
            </a:pPr>
            <a:r>
              <a:rPr lang="en-US" sz="2000" dirty="0">
                <a:solidFill>
                  <a:schemeClr val="accent3">
                    <a:lumMod val="25000"/>
                  </a:schemeClr>
                </a:solidFill>
                <a:latin typeface="Abadi"/>
              </a:rPr>
              <a:t>   - A bar chart makes the dataset comparison more explicit. One axis represents a categorical value and the other axis represents a discrete value. The goal of the chart is to indicate the relationship between the 2 axes.</a:t>
            </a:r>
          </a:p>
          <a:p>
            <a:pPr>
              <a:lnSpc>
                <a:spcPct val="100000"/>
              </a:lnSpc>
              <a:spcBef>
                <a:spcPts val="600"/>
              </a:spcBef>
            </a:pPr>
            <a:r>
              <a:rPr lang="en-US" sz="2000" dirty="0">
                <a:solidFill>
                  <a:schemeClr val="accent3">
                    <a:lumMod val="25000"/>
                  </a:schemeClr>
                </a:solidFill>
                <a:latin typeface="Abadi"/>
              </a:rPr>
              <a:t>Line Chart:</a:t>
            </a:r>
          </a:p>
          <a:p>
            <a:pPr marL="0" indent="0">
              <a:lnSpc>
                <a:spcPct val="100000"/>
              </a:lnSpc>
              <a:spcBef>
                <a:spcPts val="0"/>
              </a:spcBef>
              <a:buNone/>
            </a:pPr>
            <a:r>
              <a:rPr lang="en-US" sz="2000" dirty="0">
                <a:solidFill>
                  <a:schemeClr val="accent3">
                    <a:lumMod val="25000"/>
                  </a:schemeClr>
                </a:solidFill>
                <a:latin typeface="Abadi"/>
              </a:rPr>
              <a:t>   - Year vs. Success Rate</a:t>
            </a:r>
          </a:p>
          <a:p>
            <a:pPr marL="0" indent="0">
              <a:lnSpc>
                <a:spcPct val="100000"/>
              </a:lnSpc>
              <a:spcBef>
                <a:spcPts val="0"/>
              </a:spcBef>
              <a:buNone/>
            </a:pPr>
            <a:r>
              <a:rPr lang="en-US" sz="2000" dirty="0">
                <a:solidFill>
                  <a:schemeClr val="accent3">
                    <a:lumMod val="25000"/>
                  </a:schemeClr>
                </a:solidFill>
                <a:latin typeface="Abadi"/>
              </a:rPr>
              <a:t>   - A Line chart shows data variables an trends very clearly and helps predict the results of data that is yet to be recorded.</a:t>
            </a:r>
          </a:p>
          <a:p>
            <a:pPr marL="0" indent="0">
              <a:lnSpc>
                <a:spcPct val="100000"/>
              </a:lnSpc>
              <a:spcBef>
                <a:spcPts val="0"/>
              </a:spcBef>
              <a:buNone/>
            </a:pPr>
            <a:endParaRPr lang="en-US" sz="2000" dirty="0">
              <a:solidFill>
                <a:schemeClr val="accent3">
                  <a:lumMod val="25000"/>
                </a:schemeClr>
              </a:solidFill>
              <a:latin typeface="Abadi"/>
            </a:endParaRPr>
          </a:p>
          <a:p>
            <a:pPr marL="0" indent="0">
              <a:lnSpc>
                <a:spcPct val="100000"/>
              </a:lnSpc>
              <a:spcBef>
                <a:spcPts val="0"/>
              </a:spcBef>
              <a:buNone/>
            </a:pPr>
            <a:r>
              <a:rPr lang="en-US" sz="2000" dirty="0">
                <a:solidFill>
                  <a:schemeClr val="accent3">
                    <a:lumMod val="25000"/>
                  </a:schemeClr>
                </a:solidFill>
                <a:latin typeface="Abadi"/>
                <a:hlinkClick r:id="rId3"/>
              </a:rPr>
              <a:t>GitHub Link</a:t>
            </a:r>
            <a:endParaRPr lang="en-US" sz="2000" dirty="0">
              <a:solidFill>
                <a:schemeClr val="accent3">
                  <a:lumMod val="25000"/>
                </a:schemeClr>
              </a:solidFill>
              <a:latin typeface="Abadi"/>
            </a:endParaRPr>
          </a:p>
          <a:p>
            <a:pPr marL="0" indent="0">
              <a:lnSpc>
                <a:spcPct val="100000"/>
              </a:lnSpc>
              <a:spcBef>
                <a:spcPts val="1400"/>
              </a:spcBef>
              <a:buNone/>
            </a:pPr>
            <a:endParaRPr lang="en-US" sz="20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0995" y="1360966"/>
            <a:ext cx="10515600" cy="4958383"/>
          </a:xfrm>
          <a:prstGeom prst="rect">
            <a:avLst/>
          </a:prstGeom>
        </p:spPr>
        <p:txBody>
          <a:bodyPr lIns="91440" tIns="45720" rIns="91440" bIns="45720" anchor="t"/>
          <a:lstStyle/>
          <a:p>
            <a:pPr>
              <a:lnSpc>
                <a:spcPct val="100000"/>
              </a:lnSpc>
              <a:spcBef>
                <a:spcPts val="600"/>
              </a:spcBef>
            </a:pPr>
            <a:r>
              <a:rPr lang="en-US" sz="2200" dirty="0">
                <a:solidFill>
                  <a:schemeClr val="accent3">
                    <a:lumMod val="25000"/>
                  </a:schemeClr>
                </a:solidFill>
                <a:latin typeface="Abadi"/>
              </a:rPr>
              <a:t>Loading the dataset into the corresponding table in a Db2 database and executing SQL queries to answer the following questions.</a:t>
            </a:r>
            <a:endParaRPr lang="en-US" sz="2200" dirty="0">
              <a:solidFill>
                <a:schemeClr val="accent3">
                  <a:lumMod val="25000"/>
                </a:schemeClr>
              </a:solidFill>
              <a:latin typeface="Abadi" panose="020B0604020104020204" pitchFamily="34" charset="0"/>
            </a:endParaRPr>
          </a:p>
          <a:p>
            <a:pPr marL="0" indent="0">
              <a:spcBef>
                <a:spcPts val="0"/>
              </a:spcBef>
              <a:buNone/>
            </a:pPr>
            <a:r>
              <a:rPr lang="en-US" dirty="0"/>
              <a:t>    - </a:t>
            </a:r>
            <a:r>
              <a:rPr lang="en-US" sz="2000" dirty="0">
                <a:latin typeface="Abadi" panose="020B0604020104020204" pitchFamily="34" charset="0"/>
              </a:rPr>
              <a:t>Displaying the names of unique launch sites in the space missions.</a:t>
            </a:r>
          </a:p>
          <a:p>
            <a:pPr marL="0" indent="0">
              <a:spcBef>
                <a:spcPts val="0"/>
              </a:spcBef>
              <a:buNone/>
            </a:pPr>
            <a:r>
              <a:rPr lang="en-US" sz="2000" dirty="0">
                <a:latin typeface="Abadi" panose="020B0604020104020204" pitchFamily="34" charset="0"/>
              </a:rPr>
              <a:t>    - Displaying 5 records where launch sites begin with ‘CCA’.</a:t>
            </a:r>
          </a:p>
          <a:p>
            <a:pPr marL="0" indent="0">
              <a:spcBef>
                <a:spcPts val="0"/>
              </a:spcBef>
              <a:buNone/>
            </a:pPr>
            <a:r>
              <a:rPr lang="en-US" sz="2000" dirty="0">
                <a:latin typeface="Abadi" panose="020B0604020104020204" pitchFamily="34" charset="0"/>
              </a:rPr>
              <a:t> </a:t>
            </a:r>
            <a:r>
              <a:rPr lang="en-US" sz="2000" dirty="0"/>
              <a:t>    - </a:t>
            </a:r>
            <a:r>
              <a:rPr lang="en-US" sz="2000" dirty="0">
                <a:latin typeface="Abadi" panose="020B0604020104020204" pitchFamily="34" charset="0"/>
              </a:rPr>
              <a:t>Displaying the total payload mass carried by boosted launched by NASA.</a:t>
            </a:r>
          </a:p>
          <a:p>
            <a:pPr marL="0" indent="0">
              <a:spcBef>
                <a:spcPts val="0"/>
              </a:spcBef>
              <a:buNone/>
            </a:pPr>
            <a:r>
              <a:rPr lang="en-US" sz="2000" dirty="0">
                <a:latin typeface="Abadi" panose="020B0604020104020204" pitchFamily="34" charset="0"/>
              </a:rPr>
              <a:t>    - Displaying the average payload mass carried by boosted version F9 v1.1.</a:t>
            </a:r>
          </a:p>
          <a:p>
            <a:pPr marL="0" indent="0">
              <a:spcBef>
                <a:spcPts val="0"/>
              </a:spcBef>
              <a:buNone/>
            </a:pPr>
            <a:r>
              <a:rPr lang="en-US" sz="2000" dirty="0">
                <a:latin typeface="Abadi" panose="020B0604020104020204" pitchFamily="34" charset="0"/>
              </a:rPr>
              <a:t>    - Listing the date when the first successful landing outcome in ground pad was achieved.</a:t>
            </a:r>
          </a:p>
          <a:p>
            <a:pPr marL="0" indent="0">
              <a:spcBef>
                <a:spcPts val="0"/>
              </a:spcBef>
              <a:buNone/>
            </a:pPr>
            <a:r>
              <a:rPr lang="en-US" sz="2000" dirty="0">
                <a:latin typeface="Abadi" panose="020B0604020104020204" pitchFamily="34" charset="0"/>
              </a:rPr>
              <a:t>    - Listing the names of the boosters which have success in drone ship and have payload mass between 4000 and 6000.</a:t>
            </a:r>
          </a:p>
          <a:p>
            <a:pPr marL="0" indent="0">
              <a:spcBef>
                <a:spcPts val="0"/>
              </a:spcBef>
              <a:buNone/>
            </a:pPr>
            <a:r>
              <a:rPr lang="en-US" sz="2000" dirty="0">
                <a:latin typeface="Abadi" panose="020B0604020104020204" pitchFamily="34" charset="0"/>
              </a:rPr>
              <a:t>    - Listing the total number of successful and failure mission outcomes.</a:t>
            </a:r>
          </a:p>
          <a:p>
            <a:pPr marL="0" indent="0">
              <a:spcBef>
                <a:spcPts val="0"/>
              </a:spcBef>
              <a:buNone/>
            </a:pPr>
            <a:r>
              <a:rPr lang="en-US" sz="2000" dirty="0">
                <a:latin typeface="Abadi" panose="020B0604020104020204" pitchFamily="34" charset="0"/>
              </a:rPr>
              <a:t>    - Listing the names of the booster versions which have carried the maximum payload mass</a:t>
            </a:r>
          </a:p>
          <a:p>
            <a:pPr marL="0" indent="0">
              <a:spcBef>
                <a:spcPts val="0"/>
              </a:spcBef>
              <a:buNone/>
            </a:pPr>
            <a:r>
              <a:rPr lang="en-US" sz="2000" dirty="0">
                <a:latin typeface="Abadi" panose="020B0604020104020204" pitchFamily="34" charset="0"/>
              </a:rPr>
              <a:t>    - Listing the failed landing outcomes in drone ships, their booster versions, and launch site names in 2015.</a:t>
            </a:r>
          </a:p>
          <a:p>
            <a:pPr marL="0" indent="0">
              <a:spcBef>
                <a:spcPts val="0"/>
              </a:spcBef>
              <a:buNone/>
            </a:pPr>
            <a:r>
              <a:rPr lang="en-US" sz="2000" dirty="0">
                <a:latin typeface="Abadi" panose="020B0604020104020204" pitchFamily="34" charset="0"/>
              </a:rPr>
              <a:t>    - Ranking the count of landing outcomes (such as Failure (drone ship) or Success(ground pad)) between the dates 2010-06-04 and 2017-03-20, in descending order. </a:t>
            </a:r>
          </a:p>
          <a:p>
            <a:pPr marL="0" indent="0">
              <a:spcBef>
                <a:spcPts val="0"/>
              </a:spcBef>
              <a:buNone/>
            </a:pPr>
            <a:endParaRPr lang="en-US" sz="2000" dirty="0">
              <a:latin typeface="Abadi" panose="020B0604020104020204" pitchFamily="34" charset="0"/>
            </a:endParaRPr>
          </a:p>
          <a:p>
            <a:pPr marL="0" indent="0">
              <a:spcBef>
                <a:spcPts val="0"/>
              </a:spcBef>
              <a:buNone/>
            </a:pPr>
            <a:r>
              <a:rPr lang="en-US" sz="2000" dirty="0">
                <a:latin typeface="Abadi" panose="020B0604020104020204" pitchFamily="34" charset="0"/>
                <a:hlinkClick r:id="rId3"/>
              </a:rPr>
              <a:t>GitHub Link</a:t>
            </a:r>
            <a:endParaRPr lang="en-US" sz="20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pPr>
              <a:lnSpc>
                <a:spcPct val="100000"/>
              </a:lnSpc>
              <a:spcBef>
                <a:spcPts val="600"/>
              </a:spcBef>
            </a:pPr>
            <a:r>
              <a:rPr lang="en-US" sz="2200" dirty="0">
                <a:solidFill>
                  <a:schemeClr val="accent3">
                    <a:lumMod val="25000"/>
                  </a:schemeClr>
                </a:solidFill>
                <a:latin typeface="Abadi" panose="020B0604020104020204" pitchFamily="34" charset="0"/>
              </a:rPr>
              <a:t>Objects created and placed on the Folium Map.</a:t>
            </a:r>
          </a:p>
          <a:p>
            <a:pPr marL="0" indent="0">
              <a:lnSpc>
                <a:spcPct val="100000"/>
              </a:lnSpc>
              <a:spcBef>
                <a:spcPts val="600"/>
              </a:spcBef>
              <a:buNone/>
            </a:pPr>
            <a:r>
              <a:rPr lang="en-US" sz="2200" dirty="0">
                <a:solidFill>
                  <a:schemeClr val="accent3">
                    <a:lumMod val="25000"/>
                  </a:schemeClr>
                </a:solidFill>
                <a:latin typeface="Abadi" panose="020B0604020104020204" pitchFamily="34" charset="0"/>
              </a:rPr>
              <a:t>   - Markers that show all launch sites on a map.</a:t>
            </a:r>
          </a:p>
          <a:p>
            <a:pPr marL="0" indent="0">
              <a:lnSpc>
                <a:spcPct val="100000"/>
              </a:lnSpc>
              <a:spcBef>
                <a:spcPts val="600"/>
              </a:spcBef>
              <a:buNone/>
            </a:pPr>
            <a:r>
              <a:rPr lang="en-US" sz="2200" dirty="0">
                <a:solidFill>
                  <a:schemeClr val="accent3">
                    <a:lumMod val="25000"/>
                  </a:schemeClr>
                </a:solidFill>
                <a:latin typeface="Abadi" panose="020B0604020104020204" pitchFamily="34" charset="0"/>
              </a:rPr>
              <a:t>   - Markers that show the success/failed launches for each site on the map.</a:t>
            </a:r>
          </a:p>
          <a:p>
            <a:pPr marL="0" indent="0">
              <a:lnSpc>
                <a:spcPct val="100000"/>
              </a:lnSpc>
              <a:spcBef>
                <a:spcPts val="600"/>
              </a:spcBef>
              <a:buNone/>
            </a:pPr>
            <a:r>
              <a:rPr lang="en-US" sz="2200" dirty="0">
                <a:solidFill>
                  <a:schemeClr val="accent3">
                    <a:lumMod val="25000"/>
                  </a:schemeClr>
                </a:solidFill>
                <a:latin typeface="Abadi" panose="020B0604020104020204" pitchFamily="34" charset="0"/>
              </a:rPr>
              <a:t>   - Lines that show the distances between a launch site to its proximities.  </a:t>
            </a:r>
          </a:p>
          <a:p>
            <a:pPr>
              <a:lnSpc>
                <a:spcPct val="100000"/>
              </a:lnSpc>
              <a:spcBef>
                <a:spcPts val="600"/>
              </a:spcBef>
            </a:pPr>
            <a:r>
              <a:rPr lang="en-US" sz="2200" dirty="0">
                <a:solidFill>
                  <a:schemeClr val="accent3">
                    <a:lumMod val="25000"/>
                  </a:schemeClr>
                </a:solidFill>
                <a:latin typeface="Abadi" panose="020B0604020104020204" pitchFamily="34" charset="0"/>
              </a:rPr>
              <a:t>By adding these objects, following geographical patterns about launch sites and found:</a:t>
            </a:r>
          </a:p>
          <a:p>
            <a:pPr marL="0" indent="0">
              <a:spcBef>
                <a:spcPts val="600"/>
              </a:spcBef>
              <a:buNone/>
            </a:pPr>
            <a:r>
              <a:rPr lang="en-US" dirty="0"/>
              <a:t>   </a:t>
            </a:r>
            <a:r>
              <a:rPr lang="en-US" sz="2000" dirty="0">
                <a:latin typeface="Abadi" panose="020B0604020104020204" pitchFamily="34" charset="0"/>
              </a:rPr>
              <a:t>- Are launch sites in close proximity to railway systems? Yes</a:t>
            </a:r>
          </a:p>
          <a:p>
            <a:pPr marL="0" indent="0">
              <a:spcBef>
                <a:spcPts val="600"/>
              </a:spcBef>
              <a:buNone/>
            </a:pPr>
            <a:r>
              <a:rPr lang="en-US" sz="2000" dirty="0">
                <a:latin typeface="Abadi" panose="020B0604020104020204" pitchFamily="34" charset="0"/>
              </a:rPr>
              <a:t>   - Are launch sites in close proximity to highways? Yes </a:t>
            </a:r>
          </a:p>
          <a:p>
            <a:pPr marL="0" indent="0">
              <a:buNone/>
            </a:pPr>
            <a:r>
              <a:rPr lang="en-US" dirty="0"/>
              <a:t>   </a:t>
            </a:r>
            <a:r>
              <a:rPr lang="en-US" sz="2000" dirty="0"/>
              <a:t>- </a:t>
            </a:r>
            <a:r>
              <a:rPr lang="en-US" sz="2000" dirty="0">
                <a:latin typeface="Abadi" panose="020B0604020104020204" pitchFamily="34" charset="0"/>
              </a:rPr>
              <a:t>Are launch sites in close proximity to the coastline? Yes</a:t>
            </a:r>
          </a:p>
          <a:p>
            <a:pPr marL="0" indent="0">
              <a:buNone/>
            </a:pPr>
            <a:r>
              <a:rPr lang="en-US" sz="2000" dirty="0">
                <a:latin typeface="Abadi" panose="020B0604020104020204" pitchFamily="34" charset="0"/>
              </a:rPr>
              <a:t>   - Do launch sites keep certain distance away from cities? Yes</a:t>
            </a:r>
          </a:p>
          <a:p>
            <a:pPr marL="0" indent="0">
              <a:buNone/>
            </a:pPr>
            <a:endParaRPr lang="en-US" sz="2000" dirty="0">
              <a:latin typeface="Abadi" panose="020B0604020104020204" pitchFamily="34" charset="0"/>
            </a:endParaRPr>
          </a:p>
          <a:p>
            <a:pPr marL="0" indent="0">
              <a:buNone/>
            </a:pPr>
            <a:r>
              <a:rPr lang="en-US" sz="2000" dirty="0">
                <a:latin typeface="Abadi" panose="020B0604020104020204" pitchFamily="34" charset="0"/>
                <a:hlinkClick r:id="rId3"/>
              </a:rPr>
              <a:t>Interactive Maps URL</a:t>
            </a:r>
            <a:endParaRPr lang="en-US" sz="2000" dirty="0">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2233"/>
            <a:ext cx="10075199" cy="4794730"/>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application contains a pie chart and a scatter plot chart.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Pie Chart: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Shows total number of successful launches by sites.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Indicates the successful landing distribution across all sites or to indicate the success   rate of each launch site.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Scatter Plot </a:t>
            </a:r>
          </a:p>
          <a:p>
            <a:pPr marL="0" indent="0">
              <a:buNone/>
            </a:pPr>
            <a:r>
              <a:rPr lang="en-US" dirty="0"/>
              <a:t>      </a:t>
            </a:r>
            <a:r>
              <a:rPr lang="en-US" sz="2000" dirty="0">
                <a:latin typeface="Abadi" panose="020B0604020104020204" pitchFamily="34" charset="0"/>
              </a:rPr>
              <a:t>Shows the relationship between Outcomes and Payload Mass with different boosters</a:t>
            </a:r>
          </a:p>
          <a:p>
            <a:pPr marL="0" indent="0">
              <a:buNone/>
            </a:pPr>
            <a:r>
              <a:rPr lang="en-US" sz="2000" dirty="0">
                <a:latin typeface="Abadi" panose="020B0604020104020204" pitchFamily="34" charset="0"/>
              </a:rPr>
              <a:t>      Has 2 inputs namely the launch site and payload mass</a:t>
            </a:r>
          </a:p>
          <a:p>
            <a:pPr marL="0" indent="0">
              <a:buNone/>
            </a:pPr>
            <a:r>
              <a:rPr lang="en-US" sz="2000" dirty="0">
                <a:latin typeface="Abadi" panose="020B0604020104020204" pitchFamily="34" charset="0"/>
              </a:rPr>
              <a:t>      Visualizes the dependency between payload mass, launch point and booster version</a:t>
            </a:r>
          </a:p>
          <a:p>
            <a:pPr marL="0" indent="0">
              <a:buNone/>
            </a:pPr>
            <a:endParaRPr lang="en-US" sz="2000" dirty="0">
              <a:latin typeface="Abadi" panose="020B0604020104020204" pitchFamily="34" charset="0"/>
            </a:endParaRPr>
          </a:p>
          <a:p>
            <a:pPr marL="0" indent="0">
              <a:buNone/>
            </a:pPr>
            <a:r>
              <a:rPr lang="en-US" sz="2000" dirty="0">
                <a:hlinkClick r:id="rId3"/>
              </a:rPr>
              <a:t>GitHub Link</a:t>
            </a:r>
            <a:endParaRPr lang="en-US" sz="2000" dirty="0"/>
          </a:p>
          <a:p>
            <a:pPr marL="0" indent="0">
              <a:buNone/>
            </a:pP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928502"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Perform EDA (Classification) and choose training labels.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Separate class into column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Standardize the data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Split the data into training and test sets</a:t>
            </a:r>
          </a:p>
          <a:p>
            <a:pPr>
              <a:lnSpc>
                <a:spcPct val="100000"/>
              </a:lnSpc>
              <a:spcBef>
                <a:spcPts val="1400"/>
              </a:spcBef>
            </a:pPr>
            <a:r>
              <a:rPr lang="en-US" sz="2200" dirty="0">
                <a:solidFill>
                  <a:schemeClr val="accent3">
                    <a:lumMod val="25000"/>
                  </a:schemeClr>
                </a:solidFill>
                <a:latin typeface="Abadi" panose="020B0604020104020204" pitchFamily="34" charset="0"/>
              </a:rPr>
              <a:t>Find the best hyperparameter for SVM, Classification Trees and Logistic Regression.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Find the method that has the best performance using test data.</a:t>
            </a:r>
          </a:p>
          <a:p>
            <a:endParaRPr lang="en-US" dirty="0">
              <a:hlinkClick r:id="rId3"/>
            </a:endParaRPr>
          </a:p>
          <a:p>
            <a:pPr marL="0" indent="0">
              <a:buNone/>
            </a:pPr>
            <a:r>
              <a:rPr lang="en-US" dirty="0">
                <a:hlinkClick r:id="rId3"/>
              </a:rPr>
              <a:t>GitHub Link</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Oval 1">
            <a:extLst>
              <a:ext uri="{FF2B5EF4-FFF2-40B4-BE49-F238E27FC236}">
                <a16:creationId xmlns:a16="http://schemas.microsoft.com/office/drawing/2014/main" id="{E9648046-5428-6897-DE60-C2435DD47BAE}"/>
              </a:ext>
            </a:extLst>
          </p:cNvPr>
          <p:cNvSpPr/>
          <p:nvPr/>
        </p:nvSpPr>
        <p:spPr>
          <a:xfrm>
            <a:off x="7102548" y="1479982"/>
            <a:ext cx="2105247" cy="917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BUILD MODEL</a:t>
            </a:r>
          </a:p>
        </p:txBody>
      </p:sp>
      <p:sp>
        <p:nvSpPr>
          <p:cNvPr id="8" name="Oval 7">
            <a:extLst>
              <a:ext uri="{FF2B5EF4-FFF2-40B4-BE49-F238E27FC236}">
                <a16:creationId xmlns:a16="http://schemas.microsoft.com/office/drawing/2014/main" id="{474295C9-F5ED-EF29-1371-607024A1323C}"/>
              </a:ext>
            </a:extLst>
          </p:cNvPr>
          <p:cNvSpPr/>
          <p:nvPr/>
        </p:nvSpPr>
        <p:spPr>
          <a:xfrm>
            <a:off x="8229601" y="4891064"/>
            <a:ext cx="2488018" cy="16000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FIND THE BEST PERFORMING CLASSFICATION MODEL</a:t>
            </a:r>
          </a:p>
        </p:txBody>
      </p:sp>
      <p:sp>
        <p:nvSpPr>
          <p:cNvPr id="9" name="Oval 8">
            <a:extLst>
              <a:ext uri="{FF2B5EF4-FFF2-40B4-BE49-F238E27FC236}">
                <a16:creationId xmlns:a16="http://schemas.microsoft.com/office/drawing/2014/main" id="{9DCF3BDB-BA05-C56D-885E-079D0A484873}"/>
              </a:ext>
            </a:extLst>
          </p:cNvPr>
          <p:cNvSpPr/>
          <p:nvPr/>
        </p:nvSpPr>
        <p:spPr>
          <a:xfrm>
            <a:off x="7251404" y="3645000"/>
            <a:ext cx="2105247" cy="917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IMPROVE MODEL</a:t>
            </a:r>
          </a:p>
        </p:txBody>
      </p:sp>
      <p:sp>
        <p:nvSpPr>
          <p:cNvPr id="10" name="Oval 9">
            <a:extLst>
              <a:ext uri="{FF2B5EF4-FFF2-40B4-BE49-F238E27FC236}">
                <a16:creationId xmlns:a16="http://schemas.microsoft.com/office/drawing/2014/main" id="{6241B6E3-9DFC-4051-DC18-E23214EF1438}"/>
              </a:ext>
            </a:extLst>
          </p:cNvPr>
          <p:cNvSpPr/>
          <p:nvPr/>
        </p:nvSpPr>
        <p:spPr>
          <a:xfrm>
            <a:off x="9297321" y="2563180"/>
            <a:ext cx="2105247" cy="917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BUILD MODEL</a:t>
            </a:r>
          </a:p>
        </p:txBody>
      </p:sp>
      <p:cxnSp>
        <p:nvCxnSpPr>
          <p:cNvPr id="12" name="Straight Arrow Connector 11">
            <a:extLst>
              <a:ext uri="{FF2B5EF4-FFF2-40B4-BE49-F238E27FC236}">
                <a16:creationId xmlns:a16="http://schemas.microsoft.com/office/drawing/2014/main" id="{A291C41E-9E7C-335B-E2F1-8E08C5F45C40}"/>
              </a:ext>
            </a:extLst>
          </p:cNvPr>
          <p:cNvCxnSpPr>
            <a:stCxn id="2" idx="5"/>
            <a:endCxn id="10" idx="1"/>
          </p:cNvCxnSpPr>
          <p:nvPr/>
        </p:nvCxnSpPr>
        <p:spPr>
          <a:xfrm>
            <a:off x="8899489" y="2263181"/>
            <a:ext cx="706138" cy="43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C65A80-1CCB-AC45-A7DF-E0EF15A3C8BA}"/>
              </a:ext>
            </a:extLst>
          </p:cNvPr>
          <p:cNvCxnSpPr>
            <a:stCxn id="10" idx="3"/>
            <a:endCxn id="9" idx="7"/>
          </p:cNvCxnSpPr>
          <p:nvPr/>
        </p:nvCxnSpPr>
        <p:spPr>
          <a:xfrm flipH="1">
            <a:off x="9048345" y="3346379"/>
            <a:ext cx="557282" cy="432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E268B6A-7F56-FC5C-C828-ACE5C9E0BF0A}"/>
              </a:ext>
            </a:extLst>
          </p:cNvPr>
          <p:cNvCxnSpPr>
            <a:cxnSpLocks/>
            <a:stCxn id="9" idx="4"/>
            <a:endCxn id="8" idx="0"/>
          </p:cNvCxnSpPr>
          <p:nvPr/>
        </p:nvCxnSpPr>
        <p:spPr>
          <a:xfrm>
            <a:off x="8304028" y="4562575"/>
            <a:ext cx="1169582" cy="328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34028" y="1387770"/>
            <a:ext cx="3965563" cy="4637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left screenshot shows the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The results of EDA with visualization, EDA with SQL, Folium Map and Dashboard will be shown in the following slides.</a:t>
            </a:r>
          </a:p>
          <a:p>
            <a:pPr>
              <a:lnSpc>
                <a:spcPct val="100000"/>
              </a:lnSpc>
              <a:spcBef>
                <a:spcPts val="1400"/>
              </a:spcBef>
            </a:pPr>
            <a:r>
              <a:rPr lang="en-US" sz="2200" dirty="0">
                <a:solidFill>
                  <a:schemeClr val="accent3">
                    <a:lumMod val="25000"/>
                  </a:schemeClr>
                </a:solidFill>
                <a:latin typeface="Abadi" panose="020B0604020104020204" pitchFamily="34" charset="0"/>
              </a:rPr>
              <a:t>Comparing the accuracy of all four classification methods, all return the same accuracy of approximately 83% on the test data.</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238E7673-4667-631B-19FD-512A792B0E69}"/>
              </a:ext>
            </a:extLst>
          </p:cNvPr>
          <p:cNvPicPr>
            <a:picLocks noChangeAspect="1"/>
          </p:cNvPicPr>
          <p:nvPr/>
        </p:nvPicPr>
        <p:blipFill>
          <a:blip r:embed="rId4"/>
          <a:stretch>
            <a:fillRect/>
          </a:stretch>
        </p:blipFill>
        <p:spPr>
          <a:xfrm>
            <a:off x="4887053" y="1387770"/>
            <a:ext cx="6872556" cy="531372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701209"/>
            <a:ext cx="3932238" cy="4167779"/>
          </a:xfrm>
          <a:prstGeom prst="rect">
            <a:avLst/>
          </a:prstGeom>
        </p:spPr>
        <p:txBody>
          <a:bodyPr>
            <a:normAutofit fontScale="92500"/>
          </a:bodyPr>
          <a:lstStyle/>
          <a:p>
            <a:pPr>
              <a:lnSpc>
                <a:spcPct val="100000"/>
              </a:lnSpc>
              <a:spcBef>
                <a:spcPts val="1400"/>
              </a:spcBef>
            </a:pPr>
            <a:r>
              <a:rPr lang="en-AU" sz="2200" dirty="0">
                <a:solidFill>
                  <a:schemeClr val="accent1"/>
                </a:solidFill>
                <a:latin typeface="Abadi" panose="020B0604020104020204" pitchFamily="34" charset="0"/>
              </a:rPr>
              <a:t>Class 0 </a:t>
            </a:r>
            <a:r>
              <a:rPr lang="en-AU" sz="2200" dirty="0">
                <a:solidFill>
                  <a:schemeClr val="accent3">
                    <a:lumMod val="25000"/>
                  </a:schemeClr>
                </a:solidFill>
                <a:latin typeface="Abadi" panose="020B0604020104020204" pitchFamily="34" charset="0"/>
              </a:rPr>
              <a:t>indicates an unsuccessful launch while </a:t>
            </a:r>
            <a:r>
              <a:rPr lang="en-AU" sz="2200" dirty="0">
                <a:solidFill>
                  <a:schemeClr val="accent2"/>
                </a:solidFill>
                <a:latin typeface="Abadi" panose="020B0604020104020204" pitchFamily="34" charset="0"/>
              </a:rPr>
              <a:t>Class 1 </a:t>
            </a:r>
            <a:r>
              <a:rPr lang="en-AU" sz="2200" dirty="0">
                <a:solidFill>
                  <a:schemeClr val="accent3">
                    <a:lumMod val="25000"/>
                  </a:schemeClr>
                </a:solidFill>
                <a:latin typeface="Abadi" panose="020B0604020104020204" pitchFamily="34" charset="0"/>
              </a:rPr>
              <a:t>represents a successful launch.</a:t>
            </a:r>
          </a:p>
          <a:p>
            <a:pPr>
              <a:lnSpc>
                <a:spcPct val="100000"/>
              </a:lnSpc>
              <a:spcBef>
                <a:spcPts val="1400"/>
              </a:spcBef>
            </a:pPr>
            <a:r>
              <a:rPr lang="en-AU" sz="2200" dirty="0">
                <a:solidFill>
                  <a:schemeClr val="accent3">
                    <a:lumMod val="25000"/>
                  </a:schemeClr>
                </a:solidFill>
                <a:latin typeface="Abadi" panose="020B0604020104020204" pitchFamily="34" charset="0"/>
              </a:rPr>
              <a:t>The adjacent scatterplot indicates that the success rate of flights increased the number of flights.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20</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flight can be seen as a breakpoint as the success rate increased tremendously following that point.</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9DCF41A-7B14-7AAA-E3AE-2DDAF61F7C3B}"/>
              </a:ext>
            </a:extLst>
          </p:cNvPr>
          <p:cNvPicPr>
            <a:picLocks noChangeAspect="1"/>
          </p:cNvPicPr>
          <p:nvPr/>
        </p:nvPicPr>
        <p:blipFill>
          <a:blip r:embed="rId3"/>
          <a:stretch>
            <a:fillRect/>
          </a:stretch>
        </p:blipFill>
        <p:spPr>
          <a:xfrm>
            <a:off x="5273749" y="1539298"/>
            <a:ext cx="5659437" cy="44862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7945"/>
            <a:ext cx="3932238" cy="4343400"/>
          </a:xfrm>
          <a:prstGeom prst="rect">
            <a:avLst/>
          </a:prstGeom>
        </p:spPr>
        <p:txBody>
          <a:bodyPr>
            <a:normAutofit/>
          </a:bodyPr>
          <a:lstStyle/>
          <a:p>
            <a:pPr>
              <a:lnSpc>
                <a:spcPct val="100000"/>
              </a:lnSpc>
              <a:spcBef>
                <a:spcPts val="1400"/>
              </a:spcBef>
            </a:pPr>
            <a:r>
              <a:rPr lang="en-AU" sz="2200" dirty="0">
                <a:solidFill>
                  <a:schemeClr val="accent1"/>
                </a:solidFill>
                <a:latin typeface="Abadi" panose="020B0604020104020204" pitchFamily="34" charset="0"/>
              </a:rPr>
              <a:t>Class 0 </a:t>
            </a:r>
            <a:r>
              <a:rPr lang="en-AU" sz="2200" dirty="0">
                <a:solidFill>
                  <a:schemeClr val="accent3">
                    <a:lumMod val="25000"/>
                  </a:schemeClr>
                </a:solidFill>
                <a:latin typeface="Abadi" panose="020B0604020104020204" pitchFamily="34" charset="0"/>
              </a:rPr>
              <a:t>indicates an unsuccessful launch while </a:t>
            </a:r>
            <a:r>
              <a:rPr lang="en-AU" sz="2200" dirty="0">
                <a:solidFill>
                  <a:schemeClr val="accent2"/>
                </a:solidFill>
                <a:latin typeface="Abadi" panose="020B0604020104020204" pitchFamily="34" charset="0"/>
              </a:rPr>
              <a:t>Class 1 </a:t>
            </a:r>
            <a:r>
              <a:rPr lang="en-AU" sz="2200" dirty="0">
                <a:solidFill>
                  <a:schemeClr val="accent3">
                    <a:lumMod val="25000"/>
                  </a:schemeClr>
                </a:solidFill>
                <a:latin typeface="Abadi" panose="020B0604020104020204" pitchFamily="34" charset="0"/>
              </a:rPr>
              <a:t>represents a 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It may be inferred that at higher payload masses the success rate is higher but the volume of these flights is limited and thus we cannot draw a clear correlation between success rate and Payload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EDFA4555-5984-7157-0278-2D7A070F2E04}"/>
              </a:ext>
            </a:extLst>
          </p:cNvPr>
          <p:cNvPicPr>
            <a:picLocks noChangeAspect="1"/>
          </p:cNvPicPr>
          <p:nvPr/>
        </p:nvPicPr>
        <p:blipFill>
          <a:blip r:embed="rId3"/>
          <a:stretch>
            <a:fillRect/>
          </a:stretch>
        </p:blipFill>
        <p:spPr>
          <a:xfrm>
            <a:off x="5550195" y="1682173"/>
            <a:ext cx="5422605" cy="43434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37414"/>
            <a:ext cx="4248556" cy="4256288"/>
          </a:xfrm>
          <a:prstGeom prst="rect">
            <a:avLst/>
          </a:prstGeom>
        </p:spPr>
        <p:txBody>
          <a:bodyPr>
            <a:normAutofit/>
          </a:bodyPr>
          <a:lstStyle/>
          <a:p>
            <a:pPr>
              <a:lnSpc>
                <a:spcPct val="100000"/>
              </a:lnSpc>
              <a:spcBef>
                <a:spcPts val="1400"/>
              </a:spcBef>
            </a:pPr>
            <a:r>
              <a:rPr lang="en-AU" sz="2200" dirty="0">
                <a:solidFill>
                  <a:schemeClr val="accent3">
                    <a:lumMod val="25000"/>
                  </a:schemeClr>
                </a:solidFill>
                <a:latin typeface="Abadi" panose="020B0604020104020204" pitchFamily="34" charset="0"/>
              </a:rPr>
              <a:t>Orbits of type SSO, HEO, GEO, and ES-L1 have the highest success rates (100%).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While, GTO exhibits a success rate of only 50% and SO exhibits the lowest success rate with 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BDF8410-820B-D514-63A5-572FAEC73AEA}"/>
              </a:ext>
            </a:extLst>
          </p:cNvPr>
          <p:cNvPicPr>
            <a:picLocks noChangeAspect="1"/>
          </p:cNvPicPr>
          <p:nvPr/>
        </p:nvPicPr>
        <p:blipFill>
          <a:blip r:embed="rId3"/>
          <a:stretch>
            <a:fillRect/>
          </a:stretch>
        </p:blipFill>
        <p:spPr>
          <a:xfrm>
            <a:off x="5572366" y="1850562"/>
            <a:ext cx="6188943" cy="392736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8419"/>
            <a:ext cx="4716389" cy="4352925"/>
          </a:xfrm>
          <a:prstGeom prst="rect">
            <a:avLst/>
          </a:prstGeom>
        </p:spPr>
        <p:txBody>
          <a:bodyPr>
            <a:normAutofit lnSpcReduction="10000"/>
          </a:bodyPr>
          <a:lstStyle/>
          <a:p>
            <a:pPr>
              <a:lnSpc>
                <a:spcPct val="100000"/>
              </a:lnSpc>
              <a:spcBef>
                <a:spcPts val="1400"/>
              </a:spcBef>
            </a:pPr>
            <a:r>
              <a:rPr lang="en-AU" sz="2200" dirty="0">
                <a:solidFill>
                  <a:schemeClr val="accent1"/>
                </a:solidFill>
                <a:latin typeface="Abadi" panose="020B0604020104020204" pitchFamily="34" charset="0"/>
              </a:rPr>
              <a:t>Class 0 </a:t>
            </a:r>
            <a:r>
              <a:rPr lang="en-AU" sz="2200" dirty="0">
                <a:solidFill>
                  <a:schemeClr val="accent3">
                    <a:lumMod val="25000"/>
                  </a:schemeClr>
                </a:solidFill>
                <a:latin typeface="Abadi" panose="020B0604020104020204" pitchFamily="34" charset="0"/>
              </a:rPr>
              <a:t>indicates an unsuccessful launch while </a:t>
            </a:r>
            <a:r>
              <a:rPr lang="en-AU" sz="2200" dirty="0">
                <a:solidFill>
                  <a:schemeClr val="accent2"/>
                </a:solidFill>
                <a:latin typeface="Abadi" panose="020B0604020104020204" pitchFamily="34" charset="0"/>
              </a:rPr>
              <a:t>Class 1 </a:t>
            </a:r>
            <a:r>
              <a:rPr lang="en-AU" sz="2200" dirty="0">
                <a:solidFill>
                  <a:schemeClr val="accent3">
                    <a:lumMod val="25000"/>
                  </a:schemeClr>
                </a:solidFill>
                <a:latin typeface="Abadi" panose="020B0604020104020204" pitchFamily="34" charset="0"/>
              </a:rPr>
              <a:t>represents a 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The launch outcome shows some correlation with varying number of flights. GTO and ISS show signs of not conforming with that pattern.</a:t>
            </a:r>
          </a:p>
          <a:p>
            <a:pPr>
              <a:lnSpc>
                <a:spcPct val="100000"/>
              </a:lnSpc>
              <a:spcBef>
                <a:spcPts val="1400"/>
              </a:spcBef>
            </a:pPr>
            <a:r>
              <a:rPr lang="en-US" sz="2200" dirty="0">
                <a:solidFill>
                  <a:schemeClr val="accent3">
                    <a:lumMod val="25000"/>
                  </a:schemeClr>
                </a:solidFill>
                <a:latin typeface="Abadi" panose="020B0604020104020204" pitchFamily="34" charset="0"/>
              </a:rPr>
              <a:t>The LEO and VLEO orbits seem to have the highest success rate and seem to have been identified by SpaceX as the most effective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A977962-281E-00BF-BBB5-FB5F9EC9BF21}"/>
              </a:ext>
            </a:extLst>
          </p:cNvPr>
          <p:cNvPicPr>
            <a:picLocks noChangeAspect="1"/>
          </p:cNvPicPr>
          <p:nvPr/>
        </p:nvPicPr>
        <p:blipFill>
          <a:blip r:embed="rId3"/>
          <a:stretch>
            <a:fillRect/>
          </a:stretch>
        </p:blipFill>
        <p:spPr>
          <a:xfrm>
            <a:off x="6096000" y="1528419"/>
            <a:ext cx="5189611" cy="43529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73619"/>
            <a:ext cx="4863007" cy="4295369"/>
          </a:xfrm>
          <a:prstGeom prst="rect">
            <a:avLst/>
          </a:prstGeom>
        </p:spPr>
        <p:txBody>
          <a:bodyPr>
            <a:normAutofit/>
          </a:bodyPr>
          <a:lstStyle/>
          <a:p>
            <a:pPr>
              <a:lnSpc>
                <a:spcPct val="100000"/>
              </a:lnSpc>
              <a:spcBef>
                <a:spcPts val="1400"/>
              </a:spcBef>
            </a:pPr>
            <a:r>
              <a:rPr lang="en-AU" sz="2200" dirty="0">
                <a:solidFill>
                  <a:schemeClr val="accent1"/>
                </a:solidFill>
                <a:latin typeface="Abadi" panose="020B0604020104020204" pitchFamily="34" charset="0"/>
              </a:rPr>
              <a:t>Class 0 </a:t>
            </a:r>
            <a:r>
              <a:rPr lang="en-AU" sz="2200" dirty="0">
                <a:solidFill>
                  <a:schemeClr val="accent3">
                    <a:lumMod val="25000"/>
                  </a:schemeClr>
                </a:solidFill>
                <a:latin typeface="Abadi" panose="020B0604020104020204" pitchFamily="34" charset="0"/>
              </a:rPr>
              <a:t>indicates an unsuccessful launch while </a:t>
            </a:r>
            <a:r>
              <a:rPr lang="en-AU" sz="2200" dirty="0">
                <a:solidFill>
                  <a:schemeClr val="accent2"/>
                </a:solidFill>
                <a:latin typeface="Abadi" panose="020B0604020104020204" pitchFamily="34" charset="0"/>
              </a:rPr>
              <a:t>Class 1 </a:t>
            </a:r>
            <a:r>
              <a:rPr lang="en-AU" sz="2200" dirty="0">
                <a:solidFill>
                  <a:schemeClr val="accent3">
                    <a:lumMod val="25000"/>
                  </a:schemeClr>
                </a:solidFill>
                <a:latin typeface="Abadi" panose="020B0604020104020204" pitchFamily="34" charset="0"/>
              </a:rPr>
              <a:t>represents a successful launch.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heavier payloads have mostly used the VLEO orbit and show a </a:t>
            </a:r>
            <a:r>
              <a:rPr lang="en-US" sz="2200" dirty="0" err="1">
                <a:solidFill>
                  <a:schemeClr val="accent3">
                    <a:lumMod val="25000"/>
                  </a:schemeClr>
                </a:solidFill>
                <a:latin typeface="Abadi" panose="020B0604020104020204" pitchFamily="34" charset="0"/>
              </a:rPr>
              <a:t>hig</a:t>
            </a:r>
            <a:r>
              <a:rPr lang="en-US" sz="2200" dirty="0">
                <a:solidFill>
                  <a:schemeClr val="accent3">
                    <a:lumMod val="25000"/>
                  </a:schemeClr>
                </a:solidFill>
                <a:latin typeface="Abadi" panose="020B0604020104020204" pitchFamily="34" charset="0"/>
              </a:rPr>
              <a: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GTO orbit type shows little correlation between landing success rate and payload mass.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3398207-4A0C-F346-24E7-E89BB4B740EF}"/>
              </a:ext>
            </a:extLst>
          </p:cNvPr>
          <p:cNvPicPr>
            <a:picLocks noChangeAspect="1"/>
          </p:cNvPicPr>
          <p:nvPr/>
        </p:nvPicPr>
        <p:blipFill>
          <a:blip r:embed="rId3"/>
          <a:stretch>
            <a:fillRect/>
          </a:stretch>
        </p:blipFill>
        <p:spPr>
          <a:xfrm>
            <a:off x="5805378" y="1682173"/>
            <a:ext cx="5480234" cy="43434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AU" sz="2200" dirty="0">
                <a:solidFill>
                  <a:schemeClr val="accent3">
                    <a:lumMod val="25000"/>
                  </a:schemeClr>
                </a:solidFill>
                <a:latin typeface="Abadi" panose="020B0604020104020204" pitchFamily="34" charset="0"/>
              </a:rPr>
              <a:t>We can clearly see that 2015 onwards was a time of great advancement for success rate trends.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2018 exhibited an unusual dip in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Current rates exhibit about 80% of success.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4B28085-A8B7-6333-3C8D-2B080EA78445}"/>
              </a:ext>
            </a:extLst>
          </p:cNvPr>
          <p:cNvPicPr>
            <a:picLocks noChangeAspect="1"/>
          </p:cNvPicPr>
          <p:nvPr/>
        </p:nvPicPr>
        <p:blipFill>
          <a:blip r:embed="rId3"/>
          <a:stretch>
            <a:fillRect/>
          </a:stretch>
        </p:blipFill>
        <p:spPr>
          <a:xfrm>
            <a:off x="6142135" y="2069757"/>
            <a:ext cx="5315837" cy="359380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14223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DISTINCT LAUNCH_SITE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SPACEXTBL</a:t>
            </a:r>
          </a:p>
          <a:p>
            <a:pPr>
              <a:lnSpc>
                <a:spcPct val="100000"/>
              </a:lnSpc>
              <a:spcBef>
                <a:spcPts val="1400"/>
              </a:spcBef>
            </a:pPr>
            <a:r>
              <a:rPr lang="en-US" sz="2200" dirty="0">
                <a:solidFill>
                  <a:schemeClr val="accent3">
                    <a:lumMod val="25000"/>
                  </a:schemeClr>
                </a:solidFill>
                <a:latin typeface="Abadi" panose="020B0604020104020204"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0F5AB12-691A-980B-FFD3-0514833AEA86}"/>
              </a:ext>
            </a:extLst>
          </p:cNvPr>
          <p:cNvPicPr>
            <a:picLocks noChangeAspect="1"/>
          </p:cNvPicPr>
          <p:nvPr/>
        </p:nvPicPr>
        <p:blipFill>
          <a:blip r:embed="rId3"/>
          <a:stretch>
            <a:fillRect/>
          </a:stretch>
        </p:blipFill>
        <p:spPr>
          <a:xfrm>
            <a:off x="826718" y="3703098"/>
            <a:ext cx="1916482" cy="2645062"/>
          </a:xfrm>
          <a:prstGeom prst="rect">
            <a:avLst/>
          </a:prstGeom>
        </p:spPr>
      </p:pic>
      <p:sp>
        <p:nvSpPr>
          <p:cNvPr id="9" name="Content Placeholder 4">
            <a:extLst>
              <a:ext uri="{FF2B5EF4-FFF2-40B4-BE49-F238E27FC236}">
                <a16:creationId xmlns:a16="http://schemas.microsoft.com/office/drawing/2014/main" id="{0C3D75DC-EA75-8334-75E7-89CA0108A46F}"/>
              </a:ext>
            </a:extLst>
          </p:cNvPr>
          <p:cNvSpPr txBox="1">
            <a:spLocks/>
          </p:cNvSpPr>
          <p:nvPr/>
        </p:nvSpPr>
        <p:spPr>
          <a:xfrm>
            <a:off x="5826913" y="1875054"/>
            <a:ext cx="4142232"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DISTINCT selects only unique values in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from the SpaceX table.</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37005" y="1825625"/>
            <a:ext cx="417859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LIMIT 5 displays only 5 records from the SpaceX table.</a:t>
            </a:r>
          </a:p>
          <a:p>
            <a:pPr>
              <a:lnSpc>
                <a:spcPct val="100000"/>
              </a:lnSpc>
              <a:spcBef>
                <a:spcPts val="1400"/>
              </a:spcBef>
            </a:pPr>
            <a:r>
              <a:rPr lang="en-US" sz="2200" dirty="0">
                <a:solidFill>
                  <a:schemeClr val="accent3">
                    <a:lumMod val="25000"/>
                  </a:schemeClr>
                </a:solidFill>
                <a:latin typeface="Abadi" panose="020B0604020104020204" pitchFamily="34" charset="0"/>
              </a:rPr>
              <a:t>LIKE and the % sign, allows us to search for a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starting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D3E2B1CC-794A-22FE-7A0B-62BEEFAB2AF7}"/>
              </a:ext>
            </a:extLst>
          </p:cNvPr>
          <p:cNvSpPr txBox="1">
            <a:spLocks/>
          </p:cNvSpPr>
          <p:nvPr/>
        </p:nvSpPr>
        <p:spPr>
          <a:xfrm>
            <a:off x="770011" y="1424763"/>
            <a:ext cx="4142232" cy="4752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200" dirty="0">
                <a:solidFill>
                  <a:schemeClr val="accent3">
                    <a:lumMod val="25000"/>
                  </a:schemeClr>
                </a:solidFill>
                <a:latin typeface="Abadi" panose="020B0604020104020204" pitchFamily="34" charset="0"/>
              </a:rPr>
              <a:t>Query : </a:t>
            </a:r>
          </a:p>
          <a:p>
            <a:pPr marL="0" indent="0">
              <a:lnSpc>
                <a:spcPct val="100000"/>
              </a:lnSpc>
              <a:spcBef>
                <a:spcPts val="600"/>
              </a:spcBef>
              <a:buFont typeface="Arial" panose="020B0604020202020204" pitchFamily="34" charset="0"/>
              <a:buNone/>
            </a:pPr>
            <a:r>
              <a:rPr lang="en-US" sz="2200" dirty="0">
                <a:solidFill>
                  <a:schemeClr val="accent3">
                    <a:lumMod val="25000"/>
                  </a:schemeClr>
                </a:solidFill>
                <a:latin typeface="Abadi" panose="020B0604020104020204" pitchFamily="34" charset="0"/>
              </a:rPr>
              <a:t>SELECT * FROM SPACEXTBL</a:t>
            </a:r>
          </a:p>
          <a:p>
            <a:pPr marL="0" indent="0">
              <a:lnSpc>
                <a:spcPct val="100000"/>
              </a:lnSpc>
              <a:spcBef>
                <a:spcPts val="600"/>
              </a:spcBef>
              <a:buFont typeface="Arial" panose="020B0604020202020204" pitchFamily="34" charset="0"/>
              <a:buNone/>
            </a:pPr>
            <a:r>
              <a:rPr lang="en-US" sz="2200" dirty="0">
                <a:solidFill>
                  <a:schemeClr val="accent3">
                    <a:lumMod val="25000"/>
                  </a:schemeClr>
                </a:solidFill>
                <a:latin typeface="Abadi" panose="020B0604020104020204" pitchFamily="34" charset="0"/>
              </a:rPr>
              <a:t>WHERE LAUNCH_SITE LIKE ‘CCA%’</a:t>
            </a:r>
          </a:p>
          <a:p>
            <a:pPr marL="0" indent="0">
              <a:lnSpc>
                <a:spcPct val="100000"/>
              </a:lnSpc>
              <a:spcBef>
                <a:spcPts val="600"/>
              </a:spcBef>
              <a:buFont typeface="Arial" panose="020B0604020202020204" pitchFamily="34" charset="0"/>
              <a:buNone/>
            </a:pPr>
            <a:r>
              <a:rPr lang="en-US" sz="2200" dirty="0">
                <a:solidFill>
                  <a:schemeClr val="accent3">
                    <a:lumMod val="25000"/>
                  </a:schemeClr>
                </a:solidFill>
                <a:latin typeface="Abadi" panose="020B0604020104020204" pitchFamily="34" charset="0"/>
              </a:rPr>
              <a:t>LIMIT 5</a:t>
            </a:r>
          </a:p>
          <a:p>
            <a:pPr>
              <a:lnSpc>
                <a:spcPct val="100000"/>
              </a:lnSpc>
              <a:spcBef>
                <a:spcPts val="600"/>
              </a:spcBef>
            </a:pPr>
            <a:r>
              <a:rPr lang="en-US" sz="2200" dirty="0">
                <a:solidFill>
                  <a:schemeClr val="accent3">
                    <a:lumMod val="25000"/>
                  </a:schemeClr>
                </a:solidFill>
                <a:latin typeface="Abadi" panose="020B0604020104020204"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F690753E-2205-59A7-57AD-244611314821}"/>
              </a:ext>
            </a:extLst>
          </p:cNvPr>
          <p:cNvPicPr>
            <a:picLocks noChangeAspect="1"/>
          </p:cNvPicPr>
          <p:nvPr/>
        </p:nvPicPr>
        <p:blipFill>
          <a:blip r:embed="rId3"/>
          <a:stretch>
            <a:fillRect/>
          </a:stretch>
        </p:blipFill>
        <p:spPr>
          <a:xfrm>
            <a:off x="612480" y="3835018"/>
            <a:ext cx="10515600" cy="263327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98512" y="1825625"/>
            <a:ext cx="381708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 calculates the sum of the column PAYLOAD_MASS_KG_.</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Content Placeholder 4">
            <a:extLst>
              <a:ext uri="{FF2B5EF4-FFF2-40B4-BE49-F238E27FC236}">
                <a16:creationId xmlns:a16="http://schemas.microsoft.com/office/drawing/2014/main" id="{4BEEF3DF-C8EE-D55B-A396-8E100E5E6E51}"/>
              </a:ext>
            </a:extLst>
          </p:cNvPr>
          <p:cNvSpPr txBox="1">
            <a:spLocks/>
          </p:cNvSpPr>
          <p:nvPr/>
        </p:nvSpPr>
        <p:spPr>
          <a:xfrm>
            <a:off x="770010" y="1424763"/>
            <a:ext cx="5325989" cy="4752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200" dirty="0">
                <a:solidFill>
                  <a:schemeClr val="accent3">
                    <a:lumMod val="25000"/>
                  </a:schemeClr>
                </a:solidFill>
                <a:latin typeface="Abadi" panose="020B0604020104020204" pitchFamily="34" charset="0"/>
              </a:rPr>
              <a:t>Query : </a:t>
            </a:r>
          </a:p>
          <a:p>
            <a:pPr marL="0" indent="0">
              <a:lnSpc>
                <a:spcPct val="100000"/>
              </a:lnSpc>
              <a:spcBef>
                <a:spcPts val="600"/>
              </a:spcBef>
              <a:buNone/>
            </a:pPr>
            <a:r>
              <a:rPr lang="en-US" sz="2400" dirty="0">
                <a:solidFill>
                  <a:schemeClr val="accent3">
                    <a:lumMod val="25000"/>
                  </a:schemeClr>
                </a:solidFill>
                <a:latin typeface="Abadi" panose="020B0604020104020204" pitchFamily="34" charset="0"/>
              </a:rPr>
              <a:t>SELECT </a:t>
            </a:r>
            <a:r>
              <a:rPr lang="en-US" sz="2400" b="0" dirty="0">
                <a:solidFill>
                  <a:srgbClr val="000000"/>
                </a:solidFill>
                <a:effectLst/>
                <a:latin typeface="Abadi" panose="020B0604020104020204" pitchFamily="34" charset="0"/>
              </a:rPr>
              <a:t>SUM(PAYLOAD_MASS__KG_) AS </a:t>
            </a:r>
            <a:r>
              <a:rPr lang="en-US" sz="2400" b="0" dirty="0" err="1">
                <a:solidFill>
                  <a:srgbClr val="000000"/>
                </a:solidFill>
                <a:effectLst/>
                <a:latin typeface="Abadi" panose="020B0604020104020204" pitchFamily="34" charset="0"/>
              </a:rPr>
              <a:t>total_payload_mass_kg</a:t>
            </a:r>
            <a:endParaRPr lang="en-US" sz="2400" b="0" dirty="0">
              <a:solidFill>
                <a:srgbClr val="000000"/>
              </a:solidFill>
              <a:effectLst/>
              <a:latin typeface="Abadi" panose="020B0604020104020204" pitchFamily="34" charset="0"/>
            </a:endParaRPr>
          </a:p>
          <a:p>
            <a:pPr marL="0" indent="0">
              <a:lnSpc>
                <a:spcPct val="100000"/>
              </a:lnSpc>
              <a:spcBef>
                <a:spcPts val="600"/>
              </a:spcBef>
              <a:buFont typeface="Arial" panose="020B0604020202020204" pitchFamily="34" charset="0"/>
              <a:buNone/>
            </a:pPr>
            <a:r>
              <a:rPr lang="en-US" sz="2400" dirty="0">
                <a:solidFill>
                  <a:schemeClr val="accent3">
                    <a:lumMod val="25000"/>
                  </a:schemeClr>
                </a:solidFill>
                <a:latin typeface="Abadi" panose="020B0604020104020204" pitchFamily="34" charset="0"/>
              </a:rPr>
              <a:t>FROM SPACEXTBL</a:t>
            </a:r>
          </a:p>
          <a:p>
            <a:pPr marL="0" indent="0">
              <a:lnSpc>
                <a:spcPct val="100000"/>
              </a:lnSpc>
              <a:spcBef>
                <a:spcPts val="600"/>
              </a:spcBef>
              <a:buFont typeface="Arial" panose="020B0604020202020204" pitchFamily="34" charset="0"/>
              <a:buNone/>
            </a:pPr>
            <a:r>
              <a:rPr lang="en-US" sz="2400" dirty="0">
                <a:solidFill>
                  <a:schemeClr val="accent3">
                    <a:lumMod val="25000"/>
                  </a:schemeClr>
                </a:solidFill>
                <a:latin typeface="Abadi" panose="020B0604020104020204" pitchFamily="34" charset="0"/>
              </a:rPr>
              <a:t>WHERE CUSTOMER = ‘NASA (CRS)’</a:t>
            </a:r>
          </a:p>
          <a:p>
            <a:pPr>
              <a:lnSpc>
                <a:spcPct val="100000"/>
              </a:lnSpc>
              <a:spcBef>
                <a:spcPts val="600"/>
              </a:spcBef>
            </a:pPr>
            <a:r>
              <a:rPr lang="en-US" sz="2200" dirty="0">
                <a:solidFill>
                  <a:schemeClr val="accent3">
                    <a:lumMod val="25000"/>
                  </a:schemeClr>
                </a:solidFill>
                <a:latin typeface="Abadi" panose="020B0604020104020204" pitchFamily="34" charset="0"/>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BCAD2FD9-430C-86A7-E9AF-A5A3333247F6}"/>
              </a:ext>
            </a:extLst>
          </p:cNvPr>
          <p:cNvPicPr>
            <a:picLocks noChangeAspect="1"/>
          </p:cNvPicPr>
          <p:nvPr/>
        </p:nvPicPr>
        <p:blipFill>
          <a:blip r:embed="rId3"/>
          <a:stretch>
            <a:fillRect/>
          </a:stretch>
        </p:blipFill>
        <p:spPr>
          <a:xfrm>
            <a:off x="956931" y="4018304"/>
            <a:ext cx="2118760" cy="97691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89898" y="1825625"/>
            <a:ext cx="362570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AVG() calculates the average value of PAYLOAD_MASS__KG_.</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a16="http://schemas.microsoft.com/office/drawing/2014/main" id="{9E972272-FECC-1447-0ED2-AE48C53FA8B6}"/>
              </a:ext>
            </a:extLst>
          </p:cNvPr>
          <p:cNvSpPr txBox="1">
            <a:spLocks/>
          </p:cNvSpPr>
          <p:nvPr/>
        </p:nvSpPr>
        <p:spPr>
          <a:xfrm>
            <a:off x="770010" y="1424763"/>
            <a:ext cx="5843441" cy="4752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200" dirty="0">
                <a:solidFill>
                  <a:schemeClr val="accent3">
                    <a:lumMod val="25000"/>
                  </a:schemeClr>
                </a:solidFill>
                <a:latin typeface="Abadi" panose="020B0604020104020204" pitchFamily="34" charset="0"/>
              </a:rPr>
              <a:t>Query : </a:t>
            </a:r>
          </a:p>
          <a:p>
            <a:pPr marL="0" indent="0">
              <a:lnSpc>
                <a:spcPct val="100000"/>
              </a:lnSpc>
              <a:spcBef>
                <a:spcPts val="600"/>
              </a:spcBef>
              <a:buNone/>
            </a:pPr>
            <a:r>
              <a:rPr lang="en-US" sz="2400" dirty="0">
                <a:solidFill>
                  <a:schemeClr val="accent3">
                    <a:lumMod val="25000"/>
                  </a:schemeClr>
                </a:solidFill>
                <a:latin typeface="Abadi" panose="020B0604020104020204" pitchFamily="34" charset="0"/>
              </a:rPr>
              <a:t>SELECT </a:t>
            </a:r>
            <a:r>
              <a:rPr lang="en-US" sz="2400" b="0" dirty="0">
                <a:solidFill>
                  <a:srgbClr val="000000"/>
                </a:solidFill>
                <a:effectLst/>
                <a:latin typeface="Abadi" panose="020B0604020104020204" pitchFamily="34" charset="0"/>
              </a:rPr>
              <a:t>AVG(PAYLOAD_MASS__KG_) AS </a:t>
            </a:r>
            <a:r>
              <a:rPr lang="en-US" sz="2400" dirty="0" err="1">
                <a:solidFill>
                  <a:srgbClr val="000000"/>
                </a:solidFill>
                <a:latin typeface="Abadi" panose="020B0604020104020204" pitchFamily="34" charset="0"/>
              </a:rPr>
              <a:t>average</a:t>
            </a:r>
            <a:r>
              <a:rPr lang="en-US" sz="2400" b="0" dirty="0" err="1">
                <a:solidFill>
                  <a:srgbClr val="000000"/>
                </a:solidFill>
                <a:effectLst/>
                <a:latin typeface="Abadi" panose="020B0604020104020204" pitchFamily="34" charset="0"/>
              </a:rPr>
              <a:t>_payload_mass_kg</a:t>
            </a:r>
            <a:endParaRPr lang="en-US" sz="2400" b="0" dirty="0">
              <a:solidFill>
                <a:srgbClr val="000000"/>
              </a:solidFill>
              <a:effectLst/>
              <a:latin typeface="Abadi" panose="020B0604020104020204" pitchFamily="34" charset="0"/>
            </a:endParaRPr>
          </a:p>
          <a:p>
            <a:pPr marL="0" indent="0">
              <a:lnSpc>
                <a:spcPct val="100000"/>
              </a:lnSpc>
              <a:spcBef>
                <a:spcPts val="600"/>
              </a:spcBef>
              <a:buFont typeface="Arial" panose="020B0604020202020204" pitchFamily="34" charset="0"/>
              <a:buNone/>
            </a:pPr>
            <a:r>
              <a:rPr lang="en-US" sz="2400" dirty="0">
                <a:solidFill>
                  <a:schemeClr val="accent3">
                    <a:lumMod val="25000"/>
                  </a:schemeClr>
                </a:solidFill>
                <a:latin typeface="Abadi" panose="020B0604020104020204" pitchFamily="34" charset="0"/>
              </a:rPr>
              <a:t>FROM SPACEXTBL</a:t>
            </a:r>
          </a:p>
          <a:p>
            <a:pPr marL="0" indent="0">
              <a:lnSpc>
                <a:spcPct val="100000"/>
              </a:lnSpc>
              <a:spcBef>
                <a:spcPts val="600"/>
              </a:spcBef>
              <a:buFont typeface="Arial" panose="020B0604020202020204" pitchFamily="34" charset="0"/>
              <a:buNone/>
            </a:pPr>
            <a:r>
              <a:rPr lang="en-US" sz="2400" dirty="0">
                <a:solidFill>
                  <a:schemeClr val="accent3">
                    <a:lumMod val="25000"/>
                  </a:schemeClr>
                </a:solidFill>
                <a:latin typeface="Abadi" panose="020B0604020104020204" pitchFamily="34" charset="0"/>
              </a:rPr>
              <a:t>WHERE BOOSTER_VERSION= ‘F9 v1.1’</a:t>
            </a:r>
          </a:p>
          <a:p>
            <a:pPr marL="0" indent="0">
              <a:lnSpc>
                <a:spcPct val="100000"/>
              </a:lnSpc>
              <a:spcBef>
                <a:spcPts val="600"/>
              </a:spcBef>
              <a:buFont typeface="Arial" panose="020B0604020202020204" pitchFamily="34" charset="0"/>
              <a:buNone/>
            </a:pPr>
            <a:endParaRPr lang="en-US" sz="2400" dirty="0">
              <a:solidFill>
                <a:schemeClr val="accent3">
                  <a:lumMod val="25000"/>
                </a:schemeClr>
              </a:solidFill>
              <a:latin typeface="Abadi" panose="020B0604020104020204" pitchFamily="34" charset="0"/>
            </a:endParaRPr>
          </a:p>
          <a:p>
            <a:pPr>
              <a:lnSpc>
                <a:spcPct val="100000"/>
              </a:lnSpc>
              <a:spcBef>
                <a:spcPts val="600"/>
              </a:spcBef>
            </a:pPr>
            <a:r>
              <a:rPr lang="en-US" sz="2200" dirty="0">
                <a:solidFill>
                  <a:schemeClr val="accent3">
                    <a:lumMod val="25000"/>
                  </a:schemeClr>
                </a:solidFill>
                <a:latin typeface="Abadi" panose="020B0604020104020204" pitchFamily="34" charset="0"/>
              </a:rPr>
              <a:t>Result</a:t>
            </a:r>
          </a:p>
          <a:p>
            <a:pPr>
              <a:lnSpc>
                <a:spcPct val="100000"/>
              </a:lnSpc>
              <a:spcBef>
                <a:spcPts val="6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1D23F156-38BD-58A5-835A-2FB6D18AFA34}"/>
              </a:ext>
            </a:extLst>
          </p:cNvPr>
          <p:cNvPicPr>
            <a:picLocks noChangeAspect="1"/>
          </p:cNvPicPr>
          <p:nvPr/>
        </p:nvPicPr>
        <p:blipFill>
          <a:blip r:embed="rId3"/>
          <a:stretch>
            <a:fillRect/>
          </a:stretch>
        </p:blipFill>
        <p:spPr>
          <a:xfrm>
            <a:off x="876335" y="4598470"/>
            <a:ext cx="2329872" cy="83476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32967" y="1825625"/>
            <a:ext cx="458263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MIN() finds the earliest date in the column date.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Content Placeholder 4">
            <a:extLst>
              <a:ext uri="{FF2B5EF4-FFF2-40B4-BE49-F238E27FC236}">
                <a16:creationId xmlns:a16="http://schemas.microsoft.com/office/drawing/2014/main" id="{2FBA3CDD-B510-0C0B-FBEF-5248ADCEDE88}"/>
              </a:ext>
            </a:extLst>
          </p:cNvPr>
          <p:cNvSpPr txBox="1">
            <a:spLocks/>
          </p:cNvSpPr>
          <p:nvPr/>
        </p:nvSpPr>
        <p:spPr>
          <a:xfrm>
            <a:off x="555508" y="1508671"/>
            <a:ext cx="5843441" cy="4752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200" dirty="0">
                <a:solidFill>
                  <a:schemeClr val="accent3">
                    <a:lumMod val="25000"/>
                  </a:schemeClr>
                </a:solidFill>
                <a:latin typeface="Abadi" panose="020B0604020104020204" pitchFamily="34" charset="0"/>
              </a:rPr>
              <a:t>Query : </a:t>
            </a:r>
          </a:p>
          <a:p>
            <a:pPr marL="0" indent="0">
              <a:lnSpc>
                <a:spcPct val="100000"/>
              </a:lnSpc>
              <a:spcBef>
                <a:spcPts val="600"/>
              </a:spcBef>
              <a:buNone/>
            </a:pPr>
            <a:r>
              <a:rPr lang="en-US" sz="2400" dirty="0">
                <a:solidFill>
                  <a:schemeClr val="accent3">
                    <a:lumMod val="25000"/>
                  </a:schemeClr>
                </a:solidFill>
                <a:latin typeface="Abadi" panose="020B0604020104020204" pitchFamily="34" charset="0"/>
              </a:rPr>
              <a:t>SELECT </a:t>
            </a:r>
            <a:r>
              <a:rPr lang="en-US" sz="2400" dirty="0">
                <a:solidFill>
                  <a:srgbClr val="000000"/>
                </a:solidFill>
                <a:latin typeface="Abadi" panose="020B0604020104020204" pitchFamily="34" charset="0"/>
              </a:rPr>
              <a:t>MIN(DATE) AS </a:t>
            </a:r>
            <a:r>
              <a:rPr lang="en-US" sz="2400" dirty="0" err="1">
                <a:solidFill>
                  <a:srgbClr val="000000"/>
                </a:solidFill>
                <a:latin typeface="Abadi" panose="020B0604020104020204" pitchFamily="34" charset="0"/>
              </a:rPr>
              <a:t>first_successful_landing_date</a:t>
            </a:r>
            <a:endParaRPr lang="en-US" sz="2400" b="0" dirty="0">
              <a:solidFill>
                <a:srgbClr val="000000"/>
              </a:solidFill>
              <a:effectLst/>
              <a:latin typeface="Abadi" panose="020B0604020104020204" pitchFamily="34" charset="0"/>
            </a:endParaRPr>
          </a:p>
          <a:p>
            <a:pPr marL="0" indent="0">
              <a:lnSpc>
                <a:spcPct val="100000"/>
              </a:lnSpc>
              <a:spcBef>
                <a:spcPts val="600"/>
              </a:spcBef>
              <a:buFont typeface="Arial" panose="020B0604020202020204" pitchFamily="34" charset="0"/>
              <a:buNone/>
            </a:pPr>
            <a:r>
              <a:rPr lang="en-US" sz="2400" dirty="0">
                <a:solidFill>
                  <a:schemeClr val="accent3">
                    <a:lumMod val="25000"/>
                  </a:schemeClr>
                </a:solidFill>
                <a:latin typeface="Abadi" panose="020B0604020104020204" pitchFamily="34" charset="0"/>
              </a:rPr>
              <a:t>FROM SPACEXTBL</a:t>
            </a:r>
          </a:p>
          <a:p>
            <a:pPr marL="0" indent="0">
              <a:lnSpc>
                <a:spcPct val="100000"/>
              </a:lnSpc>
              <a:spcBef>
                <a:spcPts val="600"/>
              </a:spcBef>
              <a:buFont typeface="Arial" panose="020B0604020202020204" pitchFamily="34" charset="0"/>
              <a:buNone/>
            </a:pPr>
            <a:r>
              <a:rPr lang="en-US" sz="2400" dirty="0">
                <a:solidFill>
                  <a:schemeClr val="accent3">
                    <a:lumMod val="25000"/>
                  </a:schemeClr>
                </a:solidFill>
                <a:latin typeface="Abadi" panose="020B0604020104020204" pitchFamily="34" charset="0"/>
              </a:rPr>
              <a:t>WHERE LANDING_OUTCOME = ‘Success (ground pad)’</a:t>
            </a:r>
          </a:p>
          <a:p>
            <a:pPr marL="0" indent="0">
              <a:lnSpc>
                <a:spcPct val="100000"/>
              </a:lnSpc>
              <a:spcBef>
                <a:spcPts val="600"/>
              </a:spcBef>
              <a:buFont typeface="Arial" panose="020B0604020202020204" pitchFamily="34" charset="0"/>
              <a:buNone/>
            </a:pPr>
            <a:endParaRPr lang="en-US" sz="2400" dirty="0">
              <a:solidFill>
                <a:schemeClr val="accent3">
                  <a:lumMod val="25000"/>
                </a:schemeClr>
              </a:solidFill>
              <a:latin typeface="Abadi" panose="020B0604020104020204" pitchFamily="34" charset="0"/>
            </a:endParaRPr>
          </a:p>
          <a:p>
            <a:pPr>
              <a:lnSpc>
                <a:spcPct val="100000"/>
              </a:lnSpc>
              <a:spcBef>
                <a:spcPts val="600"/>
              </a:spcBef>
            </a:pPr>
            <a:r>
              <a:rPr lang="en-US" sz="2200" dirty="0">
                <a:solidFill>
                  <a:schemeClr val="accent3">
                    <a:lumMod val="25000"/>
                  </a:schemeClr>
                </a:solidFill>
                <a:latin typeface="Abadi" panose="020B0604020104020204" pitchFamily="34" charset="0"/>
              </a:rPr>
              <a:t>Result</a:t>
            </a:r>
          </a:p>
          <a:p>
            <a:pPr>
              <a:lnSpc>
                <a:spcPct val="100000"/>
              </a:lnSpc>
              <a:spcBef>
                <a:spcPts val="6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C8689090-CBCD-269B-E9E5-3BC1603D626C}"/>
              </a:ext>
            </a:extLst>
          </p:cNvPr>
          <p:cNvPicPr>
            <a:picLocks noChangeAspect="1"/>
          </p:cNvPicPr>
          <p:nvPr/>
        </p:nvPicPr>
        <p:blipFill>
          <a:blip r:embed="rId3"/>
          <a:stretch>
            <a:fillRect/>
          </a:stretch>
        </p:blipFill>
        <p:spPr>
          <a:xfrm>
            <a:off x="770011" y="4839741"/>
            <a:ext cx="3571875" cy="10191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13114"/>
            <a:ext cx="6120646" cy="3135085"/>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Data Collection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Data Wrangling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Data Visualization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EDA with SQL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Building an interactive map with Folium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Building a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Predictive Analysis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buFontTx/>
              <a:buChar char="-"/>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9215F3D0-CCF8-01B7-EF92-FF14739B6033}"/>
              </a:ext>
            </a:extLst>
          </p:cNvPr>
          <p:cNvSpPr txBox="1">
            <a:spLocks/>
          </p:cNvSpPr>
          <p:nvPr/>
        </p:nvSpPr>
        <p:spPr>
          <a:xfrm>
            <a:off x="770011" y="4610530"/>
            <a:ext cx="6120646" cy="1539899"/>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Exploratory data analysis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Interactive analytics demo</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Predictive Analysis Results</a:t>
            </a:r>
          </a:p>
          <a:p>
            <a:pPr>
              <a:lnSpc>
                <a:spcPct val="100000"/>
              </a:lnSpc>
              <a:spcBef>
                <a:spcPts val="1400"/>
              </a:spcBef>
              <a:buFontTx/>
              <a:buChar char="-"/>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0800" y="1825625"/>
            <a:ext cx="411479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AND allows us to select an additional condition PAYLOAD_MASS__KG_.</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4">
            <a:extLst>
              <a:ext uri="{FF2B5EF4-FFF2-40B4-BE49-F238E27FC236}">
                <a16:creationId xmlns:a16="http://schemas.microsoft.com/office/drawing/2014/main" id="{C141256A-A408-4C92-1632-99DB7E2AE267}"/>
              </a:ext>
            </a:extLst>
          </p:cNvPr>
          <p:cNvSpPr txBox="1">
            <a:spLocks/>
          </p:cNvSpPr>
          <p:nvPr/>
        </p:nvSpPr>
        <p:spPr>
          <a:xfrm>
            <a:off x="555508" y="1508671"/>
            <a:ext cx="5843441" cy="4752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200" dirty="0">
                <a:solidFill>
                  <a:schemeClr val="accent3">
                    <a:lumMod val="25000"/>
                  </a:schemeClr>
                </a:solidFill>
                <a:latin typeface="Abadi" panose="020B0604020104020204" pitchFamily="34" charset="0"/>
              </a:rPr>
              <a:t>Query : </a:t>
            </a:r>
          </a:p>
          <a:p>
            <a:pPr marL="0" indent="0">
              <a:lnSpc>
                <a:spcPct val="100000"/>
              </a:lnSpc>
              <a:spcBef>
                <a:spcPts val="600"/>
              </a:spcBef>
              <a:buNone/>
            </a:pPr>
            <a:r>
              <a:rPr lang="en-US" sz="2400" dirty="0">
                <a:solidFill>
                  <a:schemeClr val="accent3">
                    <a:lumMod val="25000"/>
                  </a:schemeClr>
                </a:solidFill>
                <a:latin typeface="Abadi" panose="020B0604020104020204" pitchFamily="34" charset="0"/>
              </a:rPr>
              <a:t>SELECT </a:t>
            </a:r>
            <a:r>
              <a:rPr lang="en-US" sz="2400" dirty="0">
                <a:solidFill>
                  <a:srgbClr val="000000"/>
                </a:solidFill>
                <a:latin typeface="Abadi" panose="020B0604020104020204" pitchFamily="34" charset="0"/>
              </a:rPr>
              <a:t>BOOSTER_VERSION </a:t>
            </a:r>
            <a:r>
              <a:rPr lang="en-US" sz="2400" dirty="0">
                <a:solidFill>
                  <a:schemeClr val="accent3">
                    <a:lumMod val="25000"/>
                  </a:schemeClr>
                </a:solidFill>
                <a:latin typeface="Abadi" panose="020B0604020104020204" pitchFamily="34" charset="0"/>
              </a:rPr>
              <a:t>FROM SPACEXTBL</a:t>
            </a:r>
          </a:p>
          <a:p>
            <a:pPr marL="0" indent="0">
              <a:lnSpc>
                <a:spcPct val="100000"/>
              </a:lnSpc>
              <a:spcBef>
                <a:spcPts val="600"/>
              </a:spcBef>
              <a:buFont typeface="Arial" panose="020B0604020202020204" pitchFamily="34" charset="0"/>
              <a:buNone/>
            </a:pPr>
            <a:r>
              <a:rPr lang="en-US" sz="2400" dirty="0">
                <a:solidFill>
                  <a:schemeClr val="accent3">
                    <a:lumMod val="25000"/>
                  </a:schemeClr>
                </a:solidFill>
                <a:latin typeface="Abadi" panose="020B0604020104020204" pitchFamily="34" charset="0"/>
              </a:rPr>
              <a:t>WHERE LANDING_OUTCOME = ‘Success (drone ship)’ AND (PAYLOAD_MASS__KG_ BETWEEN 4000 AND 6000)</a:t>
            </a:r>
          </a:p>
          <a:p>
            <a:pPr>
              <a:lnSpc>
                <a:spcPct val="100000"/>
              </a:lnSpc>
              <a:spcBef>
                <a:spcPts val="600"/>
              </a:spcBef>
            </a:pPr>
            <a:r>
              <a:rPr lang="en-US" sz="2200" dirty="0">
                <a:solidFill>
                  <a:schemeClr val="accent3">
                    <a:lumMod val="25000"/>
                  </a:schemeClr>
                </a:solidFill>
                <a:latin typeface="Abadi" panose="020B0604020104020204" pitchFamily="34" charset="0"/>
              </a:rPr>
              <a:t>Result</a:t>
            </a:r>
          </a:p>
          <a:p>
            <a:pPr>
              <a:lnSpc>
                <a:spcPct val="100000"/>
              </a:lnSpc>
              <a:spcBef>
                <a:spcPts val="6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1E981696-6A5C-CF0E-6B48-C9E4F2D12AE3}"/>
              </a:ext>
            </a:extLst>
          </p:cNvPr>
          <p:cNvPicPr>
            <a:picLocks noChangeAspect="1"/>
          </p:cNvPicPr>
          <p:nvPr/>
        </p:nvPicPr>
        <p:blipFill>
          <a:blip r:embed="rId3"/>
          <a:stretch>
            <a:fillRect/>
          </a:stretch>
        </p:blipFill>
        <p:spPr>
          <a:xfrm>
            <a:off x="770011" y="4250566"/>
            <a:ext cx="1477890" cy="18843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0" y="1825625"/>
            <a:ext cx="441959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COUNT() calculates the total number of columns</a:t>
            </a:r>
          </a:p>
          <a:p>
            <a:pPr>
              <a:lnSpc>
                <a:spcPct val="100000"/>
              </a:lnSpc>
              <a:spcBef>
                <a:spcPts val="1400"/>
              </a:spcBef>
            </a:pPr>
            <a:r>
              <a:rPr lang="en-US" sz="2200" dirty="0">
                <a:solidFill>
                  <a:schemeClr val="accent3">
                    <a:lumMod val="25000"/>
                  </a:schemeClr>
                </a:solidFill>
                <a:latin typeface="Abadi" panose="020B0604020104020204" pitchFamily="34" charset="0"/>
              </a:rPr>
              <a:t>GROUP BY groups rows that have the same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to find the total of these columns.</a:t>
            </a:r>
          </a:p>
          <a:p>
            <a:pPr>
              <a:lnSpc>
                <a:spcPct val="100000"/>
              </a:lnSpc>
              <a:spcBef>
                <a:spcPts val="1400"/>
              </a:spcBef>
            </a:pPr>
            <a:r>
              <a:rPr lang="en-US" sz="2200" dirty="0">
                <a:solidFill>
                  <a:schemeClr val="accent3">
                    <a:lumMod val="25000"/>
                  </a:schemeClr>
                </a:solidFill>
                <a:latin typeface="Abadi" panose="020B0604020104020204" pitchFamily="34" charset="0"/>
              </a:rPr>
              <a:t>The result shows that SpaceX has completed nearly 99% of all of its missions.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ED522914-E8F4-A392-45AD-ED90C16CB5EB}"/>
              </a:ext>
            </a:extLst>
          </p:cNvPr>
          <p:cNvSpPr txBox="1">
            <a:spLocks/>
          </p:cNvSpPr>
          <p:nvPr/>
        </p:nvSpPr>
        <p:spPr>
          <a:xfrm>
            <a:off x="555508" y="1508671"/>
            <a:ext cx="5843441" cy="4752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200" dirty="0">
                <a:solidFill>
                  <a:schemeClr val="accent3">
                    <a:lumMod val="25000"/>
                  </a:schemeClr>
                </a:solidFill>
                <a:latin typeface="Abadi" panose="020B0604020104020204" pitchFamily="34" charset="0"/>
              </a:rPr>
              <a:t>Query : </a:t>
            </a:r>
          </a:p>
          <a:p>
            <a:pPr marL="0" indent="0">
              <a:lnSpc>
                <a:spcPct val="100000"/>
              </a:lnSpc>
              <a:spcBef>
                <a:spcPts val="600"/>
              </a:spcBef>
              <a:buNone/>
            </a:pPr>
            <a:r>
              <a:rPr lang="en-US" sz="2400" dirty="0">
                <a:solidFill>
                  <a:schemeClr val="accent3">
                    <a:lumMod val="25000"/>
                  </a:schemeClr>
                </a:solidFill>
                <a:latin typeface="Abadi" panose="020B0604020104020204" pitchFamily="34" charset="0"/>
              </a:rPr>
              <a:t>SELECT </a:t>
            </a:r>
            <a:r>
              <a:rPr lang="en-US" sz="2400" dirty="0">
                <a:solidFill>
                  <a:srgbClr val="000000"/>
                </a:solidFill>
                <a:latin typeface="Abadi" panose="020B0604020104020204" pitchFamily="34" charset="0"/>
              </a:rPr>
              <a:t>MISSION_OUTCOME, COUNT(*) AS total</a:t>
            </a:r>
          </a:p>
          <a:p>
            <a:pPr marL="0" indent="0">
              <a:lnSpc>
                <a:spcPct val="100000"/>
              </a:lnSpc>
              <a:spcBef>
                <a:spcPts val="600"/>
              </a:spcBef>
              <a:buNone/>
            </a:pPr>
            <a:r>
              <a:rPr lang="en-US" sz="2400" dirty="0">
                <a:solidFill>
                  <a:schemeClr val="accent3">
                    <a:lumMod val="25000"/>
                  </a:schemeClr>
                </a:solidFill>
                <a:latin typeface="Abadi" panose="020B0604020104020204" pitchFamily="34" charset="0"/>
              </a:rPr>
              <a:t>FROM SPACEXTBL</a:t>
            </a:r>
          </a:p>
          <a:p>
            <a:pPr marL="0" indent="0">
              <a:lnSpc>
                <a:spcPct val="100000"/>
              </a:lnSpc>
              <a:spcBef>
                <a:spcPts val="600"/>
              </a:spcBef>
              <a:buFont typeface="Arial" panose="020B0604020202020204" pitchFamily="34" charset="0"/>
              <a:buNone/>
            </a:pPr>
            <a:r>
              <a:rPr lang="en-US" sz="2400" dirty="0">
                <a:solidFill>
                  <a:schemeClr val="accent3">
                    <a:lumMod val="25000"/>
                  </a:schemeClr>
                </a:solidFill>
                <a:latin typeface="Abadi" panose="020B0604020104020204" pitchFamily="34" charset="0"/>
              </a:rPr>
              <a:t>GROUP BY MISSION_OUTCOME</a:t>
            </a:r>
          </a:p>
          <a:p>
            <a:pPr>
              <a:lnSpc>
                <a:spcPct val="100000"/>
              </a:lnSpc>
              <a:spcBef>
                <a:spcPts val="600"/>
              </a:spcBef>
            </a:pPr>
            <a:r>
              <a:rPr lang="en-US" sz="2200" dirty="0">
                <a:solidFill>
                  <a:schemeClr val="accent3">
                    <a:lumMod val="25000"/>
                  </a:schemeClr>
                </a:solidFill>
                <a:latin typeface="Abadi" panose="020B0604020104020204" pitchFamily="34" charset="0"/>
              </a:rPr>
              <a:t>Result</a:t>
            </a:r>
          </a:p>
          <a:p>
            <a:pPr>
              <a:lnSpc>
                <a:spcPct val="100000"/>
              </a:lnSpc>
              <a:spcBef>
                <a:spcPts val="6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0EE1D20E-1026-F4D1-6A3E-A5F33C23DBCE}"/>
              </a:ext>
            </a:extLst>
          </p:cNvPr>
          <p:cNvPicPr>
            <a:picLocks noChangeAspect="1"/>
          </p:cNvPicPr>
          <p:nvPr/>
        </p:nvPicPr>
        <p:blipFill>
          <a:blip r:embed="rId3"/>
          <a:stretch>
            <a:fillRect/>
          </a:stretch>
        </p:blipFill>
        <p:spPr>
          <a:xfrm>
            <a:off x="693192" y="4149982"/>
            <a:ext cx="3222170" cy="187559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FBD9D5EE-E978-B169-F759-FE63F0FCC271}"/>
              </a:ext>
            </a:extLst>
          </p:cNvPr>
          <p:cNvSpPr txBox="1">
            <a:spLocks/>
          </p:cNvSpPr>
          <p:nvPr/>
        </p:nvSpPr>
        <p:spPr>
          <a:xfrm>
            <a:off x="555508" y="1508671"/>
            <a:ext cx="5843441" cy="4752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200" dirty="0">
                <a:solidFill>
                  <a:schemeClr val="accent3">
                    <a:lumMod val="25000"/>
                  </a:schemeClr>
                </a:solidFill>
                <a:latin typeface="Abadi" panose="020B0604020104020204" pitchFamily="34" charset="0"/>
              </a:rPr>
              <a:t>Query : </a:t>
            </a:r>
          </a:p>
          <a:p>
            <a:pPr marL="0" indent="0">
              <a:lnSpc>
                <a:spcPct val="100000"/>
              </a:lnSpc>
              <a:spcBef>
                <a:spcPts val="600"/>
              </a:spcBef>
              <a:buNone/>
            </a:pPr>
            <a:r>
              <a:rPr lang="en-US" sz="2400" dirty="0">
                <a:solidFill>
                  <a:schemeClr val="accent3">
                    <a:lumMod val="25000"/>
                  </a:schemeClr>
                </a:solidFill>
                <a:latin typeface="Abadi" panose="020B0604020104020204" pitchFamily="34" charset="0"/>
              </a:rPr>
              <a:t>SELECT </a:t>
            </a:r>
            <a:r>
              <a:rPr lang="en-US" sz="2400" dirty="0">
                <a:solidFill>
                  <a:srgbClr val="000000"/>
                </a:solidFill>
                <a:latin typeface="Abadi" panose="020B0604020104020204" pitchFamily="34" charset="0"/>
              </a:rPr>
              <a:t>DISTINCT BOOSTER_VERSION</a:t>
            </a:r>
          </a:p>
          <a:p>
            <a:pPr marL="0" indent="0">
              <a:lnSpc>
                <a:spcPct val="100000"/>
              </a:lnSpc>
              <a:spcBef>
                <a:spcPts val="600"/>
              </a:spcBef>
              <a:buNone/>
            </a:pPr>
            <a:r>
              <a:rPr lang="en-US" sz="2400" dirty="0">
                <a:solidFill>
                  <a:schemeClr val="accent3">
                    <a:lumMod val="25000"/>
                  </a:schemeClr>
                </a:solidFill>
                <a:latin typeface="Abadi" panose="020B0604020104020204" pitchFamily="34" charset="0"/>
              </a:rPr>
              <a:t>FROM SPACEXTBL</a:t>
            </a:r>
          </a:p>
          <a:p>
            <a:pPr marL="0" indent="0">
              <a:lnSpc>
                <a:spcPct val="100000"/>
              </a:lnSpc>
              <a:spcBef>
                <a:spcPts val="600"/>
              </a:spcBef>
              <a:buFont typeface="Arial" panose="020B0604020202020204" pitchFamily="34" charset="0"/>
              <a:buNone/>
            </a:pPr>
            <a:r>
              <a:rPr lang="en-US" sz="2400" dirty="0">
                <a:solidFill>
                  <a:schemeClr val="accent3">
                    <a:lumMod val="25000"/>
                  </a:schemeClr>
                </a:solidFill>
                <a:latin typeface="Abadi" panose="020B0604020104020204" pitchFamily="34" charset="0"/>
              </a:rPr>
              <a:t>WHERE PAYLOAD_MASS__KG_ = ( </a:t>
            </a:r>
          </a:p>
          <a:p>
            <a:pPr marL="0" indent="0">
              <a:lnSpc>
                <a:spcPct val="100000"/>
              </a:lnSpc>
              <a:spcBef>
                <a:spcPts val="600"/>
              </a:spcBef>
              <a:buFont typeface="Arial" panose="020B0604020202020204" pitchFamily="34" charset="0"/>
              <a:buNone/>
            </a:pPr>
            <a:r>
              <a:rPr lang="en-US" sz="2400" dirty="0">
                <a:solidFill>
                  <a:schemeClr val="accent3">
                    <a:lumMod val="25000"/>
                  </a:schemeClr>
                </a:solidFill>
                <a:latin typeface="Abadi" panose="020B0604020104020204" pitchFamily="34" charset="0"/>
              </a:rPr>
              <a:t>    SELECT MAX(PAYLOAD_MASS__KG_)</a:t>
            </a:r>
          </a:p>
          <a:p>
            <a:pPr marL="0" indent="0">
              <a:lnSpc>
                <a:spcPct val="100000"/>
              </a:lnSpc>
              <a:spcBef>
                <a:spcPts val="600"/>
              </a:spcBef>
              <a:buFont typeface="Arial" panose="020B0604020202020204" pitchFamily="34" charset="0"/>
              <a:buNone/>
            </a:pPr>
            <a:r>
              <a:rPr lang="en-US" sz="2400" dirty="0">
                <a:solidFill>
                  <a:schemeClr val="accent3">
                    <a:lumMod val="25000"/>
                  </a:schemeClr>
                </a:solidFill>
                <a:latin typeface="Abadi" panose="020B0604020104020204" pitchFamily="34" charset="0"/>
              </a:rPr>
              <a:t>    FROM SPACEXTBL);</a:t>
            </a:r>
          </a:p>
          <a:p>
            <a:pPr>
              <a:lnSpc>
                <a:spcPct val="100000"/>
              </a:lnSpc>
              <a:spcBef>
                <a:spcPts val="600"/>
              </a:spcBef>
            </a:pPr>
            <a:r>
              <a:rPr lang="en-US" sz="2400" dirty="0">
                <a:solidFill>
                  <a:schemeClr val="accent3">
                    <a:lumMod val="25000"/>
                  </a:schemeClr>
                </a:solidFill>
                <a:latin typeface="Abadi" panose="020B0604020104020204" pitchFamily="34" charset="0"/>
              </a:rPr>
              <a:t>We use a subquery to first find the MAX() payload and secondly searching which Boosters carry the determined maximum payload.</a:t>
            </a:r>
          </a:p>
          <a:p>
            <a:pPr>
              <a:lnSpc>
                <a:spcPct val="100000"/>
              </a:lnSpc>
              <a:spcBef>
                <a:spcPts val="600"/>
              </a:spcBef>
            </a:pPr>
            <a:endParaRPr lang="en-US" sz="2200" dirty="0">
              <a:solidFill>
                <a:schemeClr val="accent3">
                  <a:lumMod val="25000"/>
                </a:schemeClr>
              </a:solidFill>
              <a:latin typeface="Abadi" panose="020B0604020104020204" pitchFamily="34" charset="0"/>
            </a:endParaRPr>
          </a:p>
          <a:p>
            <a:pPr>
              <a:lnSpc>
                <a:spcPct val="100000"/>
              </a:lnSpc>
              <a:spcBef>
                <a:spcPts val="6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BEEE7127-7D1E-A987-3761-20EBAED1EBCB}"/>
              </a:ext>
            </a:extLst>
          </p:cNvPr>
          <p:cNvPicPr>
            <a:picLocks noChangeAspect="1"/>
          </p:cNvPicPr>
          <p:nvPr/>
        </p:nvPicPr>
        <p:blipFill>
          <a:blip r:embed="rId3"/>
          <a:stretch>
            <a:fillRect/>
          </a:stretch>
        </p:blipFill>
        <p:spPr>
          <a:xfrm>
            <a:off x="7570381" y="2009260"/>
            <a:ext cx="1468884" cy="4417951"/>
          </a:xfrm>
          <a:prstGeom prst="rect">
            <a:avLst/>
          </a:prstGeom>
        </p:spPr>
      </p:pic>
      <p:sp>
        <p:nvSpPr>
          <p:cNvPr id="8" name="Content Placeholder 4">
            <a:extLst>
              <a:ext uri="{FF2B5EF4-FFF2-40B4-BE49-F238E27FC236}">
                <a16:creationId xmlns:a16="http://schemas.microsoft.com/office/drawing/2014/main" id="{CA4017AF-F039-D4BA-0BE9-59D41291C15C}"/>
              </a:ext>
            </a:extLst>
          </p:cNvPr>
          <p:cNvSpPr txBox="1">
            <a:spLocks/>
          </p:cNvSpPr>
          <p:nvPr/>
        </p:nvSpPr>
        <p:spPr>
          <a:xfrm>
            <a:off x="7570381" y="1508671"/>
            <a:ext cx="3444949" cy="50308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200" dirty="0">
                <a:solidFill>
                  <a:schemeClr val="accent3">
                    <a:lumMod val="25000"/>
                  </a:schemeClr>
                </a:solidFill>
                <a:latin typeface="Abadi" panose="020B0604020104020204" pitchFamily="34" charset="0"/>
              </a:rPr>
              <a:t>Result : </a:t>
            </a:r>
          </a:p>
          <a:p>
            <a:pPr marL="0" indent="0">
              <a:lnSpc>
                <a:spcPct val="100000"/>
              </a:lnSpc>
              <a:spcBef>
                <a:spcPts val="600"/>
              </a:spcBef>
              <a:buNone/>
            </a:pPr>
            <a:endParaRPr lang="en-US" sz="2200" dirty="0">
              <a:solidFill>
                <a:schemeClr val="accent3">
                  <a:lumMod val="25000"/>
                </a:schemeClr>
              </a:solidFill>
              <a:latin typeface="Abadi" panose="020B0604020104020204" pitchFamily="34" charset="0"/>
            </a:endParaRPr>
          </a:p>
          <a:p>
            <a:pPr>
              <a:lnSpc>
                <a:spcPct val="100000"/>
              </a:lnSpc>
              <a:spcBef>
                <a:spcPts val="6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40434610-396D-FB82-0193-8CD44E636006}"/>
              </a:ext>
            </a:extLst>
          </p:cNvPr>
          <p:cNvSpPr txBox="1">
            <a:spLocks/>
          </p:cNvSpPr>
          <p:nvPr/>
        </p:nvSpPr>
        <p:spPr>
          <a:xfrm>
            <a:off x="555508" y="1508671"/>
            <a:ext cx="5843441" cy="475220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400" dirty="0">
                <a:latin typeface="Abadi" panose="020B0604020104020204" pitchFamily="34" charset="0"/>
              </a:rPr>
              <a:t>Query : </a:t>
            </a:r>
          </a:p>
          <a:p>
            <a:pPr marL="0" indent="0">
              <a:lnSpc>
                <a:spcPct val="100000"/>
              </a:lnSpc>
              <a:spcBef>
                <a:spcPts val="600"/>
              </a:spcBef>
              <a:buNone/>
            </a:pPr>
            <a:r>
              <a:rPr lang="en-US" sz="2400" dirty="0">
                <a:latin typeface="Abadi" panose="020B0604020104020204" pitchFamily="34" charset="0"/>
              </a:rPr>
              <a:t>SELECT </a:t>
            </a:r>
            <a:r>
              <a:rPr lang="en-US" sz="2400" dirty="0" err="1">
                <a:effectLst/>
                <a:latin typeface="Abadi" panose="020B0604020104020204" pitchFamily="34" charset="0"/>
              </a:rPr>
              <a:t>substr</a:t>
            </a:r>
            <a:r>
              <a:rPr lang="en-US" sz="2400" dirty="0">
                <a:effectLst/>
                <a:latin typeface="Abadi" panose="020B0604020104020204" pitchFamily="34" charset="0"/>
              </a:rPr>
              <a:t>(Date,4,2) as Month, </a:t>
            </a:r>
            <a:r>
              <a:rPr lang="en-US" sz="2400" dirty="0">
                <a:latin typeface="Abadi" panose="020B0604020104020204" pitchFamily="34" charset="0"/>
              </a:rPr>
              <a:t>LANDING_OUTCOME, BOOSTER_VERSION, LAUNCH_SITE</a:t>
            </a:r>
          </a:p>
          <a:p>
            <a:pPr marL="0" indent="0">
              <a:lnSpc>
                <a:spcPct val="100000"/>
              </a:lnSpc>
              <a:spcBef>
                <a:spcPts val="600"/>
              </a:spcBef>
              <a:buNone/>
            </a:pPr>
            <a:r>
              <a:rPr lang="en-US" sz="2400" dirty="0">
                <a:latin typeface="Abadi" panose="020B0604020104020204" pitchFamily="34" charset="0"/>
              </a:rPr>
              <a:t>FROM SPACEXTBL</a:t>
            </a:r>
          </a:p>
          <a:p>
            <a:pPr marL="0" indent="0">
              <a:lnSpc>
                <a:spcPct val="100000"/>
              </a:lnSpc>
              <a:spcBef>
                <a:spcPts val="600"/>
              </a:spcBef>
              <a:buNone/>
            </a:pPr>
            <a:r>
              <a:rPr lang="en-US" sz="2400" dirty="0">
                <a:latin typeface="Abadi" panose="020B0604020104020204" pitchFamily="34" charset="0"/>
              </a:rPr>
              <a:t>WHERE LANDING_OUTCOME = ‘Failure (drone ship)’ AND </a:t>
            </a:r>
            <a:r>
              <a:rPr lang="en-AU" sz="2400" dirty="0" err="1">
                <a:effectLst/>
                <a:latin typeface="Abadi" panose="020B0604020104020204" pitchFamily="34" charset="0"/>
              </a:rPr>
              <a:t>substr</a:t>
            </a:r>
            <a:r>
              <a:rPr lang="en-AU" sz="2400" dirty="0">
                <a:effectLst/>
                <a:latin typeface="Abadi" panose="020B0604020104020204" pitchFamily="34" charset="0"/>
              </a:rPr>
              <a:t>(Date,7,4) = '2015</a:t>
            </a:r>
            <a:r>
              <a:rPr lang="en-US" sz="2400" dirty="0">
                <a:latin typeface="Abadi" panose="020B0604020104020204" pitchFamily="34" charset="0"/>
              </a:rPr>
              <a:t>’</a:t>
            </a:r>
          </a:p>
          <a:p>
            <a:pPr marL="0" indent="0">
              <a:lnSpc>
                <a:spcPct val="100000"/>
              </a:lnSpc>
              <a:spcBef>
                <a:spcPts val="600"/>
              </a:spcBef>
              <a:buNone/>
            </a:pPr>
            <a:endParaRPr lang="en-US" sz="2400" dirty="0">
              <a:latin typeface="Abadi" panose="020B0604020104020204" pitchFamily="34" charset="0"/>
            </a:endParaRPr>
          </a:p>
          <a:p>
            <a:pPr>
              <a:lnSpc>
                <a:spcPct val="100000"/>
              </a:lnSpc>
              <a:spcBef>
                <a:spcPts val="600"/>
              </a:spcBef>
            </a:pPr>
            <a:r>
              <a:rPr lang="en-US" sz="2400" dirty="0">
                <a:solidFill>
                  <a:schemeClr val="accent3">
                    <a:lumMod val="25000"/>
                  </a:schemeClr>
                </a:solidFill>
                <a:latin typeface="Abadi" panose="020B0604020104020204" pitchFamily="34" charset="0"/>
              </a:rPr>
              <a:t>Using WHERE and </a:t>
            </a:r>
            <a:r>
              <a:rPr lang="en-US" sz="2400" dirty="0" err="1">
                <a:solidFill>
                  <a:schemeClr val="accent3">
                    <a:lumMod val="25000"/>
                  </a:schemeClr>
                </a:solidFill>
                <a:latin typeface="Abadi" panose="020B0604020104020204" pitchFamily="34" charset="0"/>
              </a:rPr>
              <a:t>AND</a:t>
            </a:r>
            <a:r>
              <a:rPr lang="en-US" sz="2400" dirty="0">
                <a:solidFill>
                  <a:schemeClr val="accent3">
                    <a:lumMod val="25000"/>
                  </a:schemeClr>
                </a:solidFill>
                <a:latin typeface="Abadi" panose="020B0604020104020204" pitchFamily="34" charset="0"/>
              </a:rPr>
              <a:t> we state 2 conditions which need to be satisfied for our query.</a:t>
            </a:r>
          </a:p>
          <a:p>
            <a:pPr>
              <a:lnSpc>
                <a:spcPct val="100000"/>
              </a:lnSpc>
              <a:spcBef>
                <a:spcPts val="600"/>
              </a:spcBef>
            </a:pPr>
            <a:r>
              <a:rPr lang="en-US" sz="2400" dirty="0">
                <a:solidFill>
                  <a:schemeClr val="accent3">
                    <a:lumMod val="25000"/>
                  </a:schemeClr>
                </a:solidFill>
                <a:latin typeface="Abadi" panose="020B0604020104020204" pitchFamily="34" charset="0"/>
              </a:rPr>
              <a:t>We use the </a:t>
            </a:r>
            <a:r>
              <a:rPr lang="en-US" sz="2400" dirty="0" err="1">
                <a:solidFill>
                  <a:schemeClr val="accent3">
                    <a:lumMod val="25000"/>
                  </a:schemeClr>
                </a:solidFill>
                <a:latin typeface="Abadi" panose="020B0604020104020204" pitchFamily="34" charset="0"/>
              </a:rPr>
              <a:t>substr</a:t>
            </a:r>
            <a:r>
              <a:rPr lang="en-US" sz="2400" dirty="0">
                <a:solidFill>
                  <a:schemeClr val="accent3">
                    <a:lumMod val="25000"/>
                  </a:schemeClr>
                </a:solidFill>
                <a:latin typeface="Abadi" panose="020B0604020104020204" pitchFamily="34" charset="0"/>
              </a:rPr>
              <a:t> function to obtain the month since </a:t>
            </a:r>
            <a:r>
              <a:rPr lang="en-US" sz="2400" dirty="0" err="1">
                <a:solidFill>
                  <a:schemeClr val="accent3">
                    <a:lumMod val="25000"/>
                  </a:schemeClr>
                </a:solidFill>
                <a:latin typeface="Abadi" panose="020B0604020104020204" pitchFamily="34" charset="0"/>
              </a:rPr>
              <a:t>SQLLite</a:t>
            </a:r>
            <a:r>
              <a:rPr lang="en-US" sz="2400" dirty="0">
                <a:solidFill>
                  <a:schemeClr val="accent3">
                    <a:lumMod val="25000"/>
                  </a:schemeClr>
                </a:solidFill>
                <a:latin typeface="Abadi" panose="020B0604020104020204" pitchFamily="34" charset="0"/>
              </a:rPr>
              <a:t> does not support YEAR/MONTH functions.</a:t>
            </a:r>
          </a:p>
          <a:p>
            <a:pPr>
              <a:lnSpc>
                <a:spcPct val="100000"/>
              </a:lnSpc>
              <a:spcBef>
                <a:spcPts val="600"/>
              </a:spcBef>
            </a:pPr>
            <a:endParaRPr lang="en-US" sz="2200" dirty="0">
              <a:solidFill>
                <a:schemeClr val="accent3">
                  <a:lumMod val="25000"/>
                </a:schemeClr>
              </a:solidFill>
              <a:latin typeface="Abadi" panose="020B0604020104020204" pitchFamily="34" charset="0"/>
            </a:endParaRPr>
          </a:p>
          <a:p>
            <a:pPr>
              <a:lnSpc>
                <a:spcPct val="100000"/>
              </a:lnSpc>
              <a:spcBef>
                <a:spcPts val="6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7" name="Content Placeholder 4">
            <a:extLst>
              <a:ext uri="{FF2B5EF4-FFF2-40B4-BE49-F238E27FC236}">
                <a16:creationId xmlns:a16="http://schemas.microsoft.com/office/drawing/2014/main" id="{0446AD14-9F75-8386-CB10-71B8C3779A57}"/>
              </a:ext>
            </a:extLst>
          </p:cNvPr>
          <p:cNvSpPr txBox="1">
            <a:spLocks/>
          </p:cNvSpPr>
          <p:nvPr/>
        </p:nvSpPr>
        <p:spPr>
          <a:xfrm>
            <a:off x="7570381" y="1508671"/>
            <a:ext cx="3444949" cy="50308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200" dirty="0">
                <a:solidFill>
                  <a:schemeClr val="accent3">
                    <a:lumMod val="25000"/>
                  </a:schemeClr>
                </a:solidFill>
                <a:latin typeface="Abadi" panose="020B0604020104020204" pitchFamily="34" charset="0"/>
              </a:rPr>
              <a:t>Result : </a:t>
            </a:r>
          </a:p>
          <a:p>
            <a:pPr marL="0" indent="0">
              <a:lnSpc>
                <a:spcPct val="100000"/>
              </a:lnSpc>
              <a:spcBef>
                <a:spcPts val="600"/>
              </a:spcBef>
              <a:buNone/>
            </a:pPr>
            <a:endParaRPr lang="en-US" sz="2200" dirty="0">
              <a:solidFill>
                <a:schemeClr val="accent3">
                  <a:lumMod val="25000"/>
                </a:schemeClr>
              </a:solidFill>
              <a:latin typeface="Abadi" panose="020B0604020104020204" pitchFamily="34" charset="0"/>
            </a:endParaRPr>
          </a:p>
          <a:p>
            <a:pPr>
              <a:lnSpc>
                <a:spcPct val="100000"/>
              </a:lnSpc>
              <a:spcBef>
                <a:spcPts val="6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409E53DC-0EA9-5436-C8BE-6933DF588948}"/>
              </a:ext>
            </a:extLst>
          </p:cNvPr>
          <p:cNvPicPr>
            <a:picLocks noChangeAspect="1"/>
          </p:cNvPicPr>
          <p:nvPr/>
        </p:nvPicPr>
        <p:blipFill>
          <a:blip r:embed="rId3"/>
          <a:stretch>
            <a:fillRect/>
          </a:stretch>
        </p:blipFill>
        <p:spPr>
          <a:xfrm>
            <a:off x="6909725" y="2260661"/>
            <a:ext cx="4726767" cy="113357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78994" y="1594884"/>
            <a:ext cx="4257497" cy="458207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Result: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ORDER BY allows us to put the results in descending order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B7348133-AE12-BCD5-AE3A-A547E5343066}"/>
              </a:ext>
            </a:extLst>
          </p:cNvPr>
          <p:cNvSpPr txBox="1">
            <a:spLocks/>
          </p:cNvSpPr>
          <p:nvPr/>
        </p:nvSpPr>
        <p:spPr>
          <a:xfrm>
            <a:off x="555508" y="1508671"/>
            <a:ext cx="6376920" cy="4752200"/>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2600" dirty="0">
                <a:latin typeface="Abadi" panose="020B0604020104020204" pitchFamily="34" charset="0"/>
              </a:rPr>
              <a:t>Query : </a:t>
            </a:r>
          </a:p>
          <a:p>
            <a:pPr marL="0" indent="0">
              <a:lnSpc>
                <a:spcPct val="100000"/>
              </a:lnSpc>
              <a:spcBef>
                <a:spcPts val="600"/>
              </a:spcBef>
              <a:buNone/>
            </a:pPr>
            <a:r>
              <a:rPr lang="en-US" sz="2600" dirty="0">
                <a:latin typeface="Abadi" panose="020B0604020104020204" pitchFamily="34" charset="0"/>
              </a:rPr>
              <a:t>SELECT LANDING_OUTCOME, COUNT(LANDING_OUTCOME) AS total, DATE</a:t>
            </a:r>
          </a:p>
          <a:p>
            <a:pPr marL="0" indent="0">
              <a:lnSpc>
                <a:spcPct val="100000"/>
              </a:lnSpc>
              <a:spcBef>
                <a:spcPts val="600"/>
              </a:spcBef>
              <a:buNone/>
            </a:pPr>
            <a:r>
              <a:rPr lang="en-US" sz="2600" dirty="0">
                <a:latin typeface="Abadi" panose="020B0604020104020204" pitchFamily="34" charset="0"/>
              </a:rPr>
              <a:t>FROM SPACEXTBL</a:t>
            </a:r>
          </a:p>
          <a:p>
            <a:pPr marL="0" indent="0">
              <a:buNone/>
            </a:pPr>
            <a:r>
              <a:rPr lang="en-US" sz="2600" dirty="0">
                <a:latin typeface="Abadi" panose="020B0604020104020204" pitchFamily="34" charset="0"/>
              </a:rPr>
              <a:t>WHERE </a:t>
            </a:r>
            <a:r>
              <a:rPr lang="en-US" sz="2600" dirty="0" err="1">
                <a:effectLst/>
                <a:latin typeface="Abadi" panose="020B0604020104020204" pitchFamily="34" charset="0"/>
              </a:rPr>
              <a:t>substr</a:t>
            </a:r>
            <a:r>
              <a:rPr lang="en-US" sz="2600" dirty="0">
                <a:effectLst/>
                <a:latin typeface="Abadi" panose="020B0604020104020204" pitchFamily="34" charset="0"/>
              </a:rPr>
              <a:t>(Date,7,4) || </a:t>
            </a:r>
            <a:r>
              <a:rPr lang="en-US" sz="2600" dirty="0" err="1">
                <a:effectLst/>
                <a:latin typeface="Abadi" panose="020B0604020104020204" pitchFamily="34" charset="0"/>
              </a:rPr>
              <a:t>substr</a:t>
            </a:r>
            <a:r>
              <a:rPr lang="en-US" sz="2600" dirty="0">
                <a:effectLst/>
                <a:latin typeface="Abadi" panose="020B0604020104020204" pitchFamily="34" charset="0"/>
              </a:rPr>
              <a:t>(Date,4,2)</a:t>
            </a:r>
          </a:p>
          <a:p>
            <a:pPr marL="0" indent="0">
              <a:buNone/>
            </a:pPr>
            <a:r>
              <a:rPr lang="en-US" sz="2600" dirty="0">
                <a:effectLst/>
                <a:latin typeface="Abadi" panose="020B0604020104020204" pitchFamily="34" charset="0"/>
              </a:rPr>
              <a:t> || </a:t>
            </a:r>
            <a:r>
              <a:rPr lang="en-US" sz="2600" dirty="0" err="1">
                <a:effectLst/>
                <a:latin typeface="Abadi" panose="020B0604020104020204" pitchFamily="34" charset="0"/>
              </a:rPr>
              <a:t>substr</a:t>
            </a:r>
            <a:r>
              <a:rPr lang="en-US" sz="2600" dirty="0">
                <a:effectLst/>
                <a:latin typeface="Abadi" panose="020B0604020104020204" pitchFamily="34" charset="0"/>
              </a:rPr>
              <a:t>(Date,1,2) BETWEEN '20100604’ AND '20170320’ AND "Landing _Outcome" LIKE "Success%"</a:t>
            </a:r>
          </a:p>
          <a:p>
            <a:pPr marL="0" indent="0">
              <a:buNone/>
            </a:pPr>
            <a:r>
              <a:rPr lang="en-US" sz="2600" dirty="0">
                <a:effectLst/>
                <a:latin typeface="Abadi" panose="020B0604020104020204" pitchFamily="34" charset="0"/>
              </a:rPr>
              <a:t>GROUP BY "Landing _Outcome"</a:t>
            </a:r>
          </a:p>
          <a:p>
            <a:pPr marL="0" indent="0">
              <a:buNone/>
            </a:pPr>
            <a:r>
              <a:rPr lang="en-US" sz="2600" dirty="0">
                <a:effectLst/>
                <a:latin typeface="Abadi" panose="020B0604020104020204" pitchFamily="34" charset="0"/>
              </a:rPr>
              <a:t>ORDER BY total DESC</a:t>
            </a:r>
          </a:p>
          <a:p>
            <a:pPr marL="0" indent="0">
              <a:lnSpc>
                <a:spcPct val="100000"/>
              </a:lnSpc>
              <a:spcBef>
                <a:spcPts val="600"/>
              </a:spcBef>
              <a:buNone/>
            </a:pPr>
            <a:endParaRPr lang="en-US" sz="2400" dirty="0">
              <a:latin typeface="Abadi" panose="020B0604020104020204" pitchFamily="34" charset="0"/>
            </a:endParaRPr>
          </a:p>
          <a:p>
            <a:pPr>
              <a:lnSpc>
                <a:spcPct val="100000"/>
              </a:lnSpc>
              <a:spcBef>
                <a:spcPts val="600"/>
              </a:spcBef>
            </a:pPr>
            <a:endParaRPr lang="en-US" sz="2200" dirty="0">
              <a:solidFill>
                <a:schemeClr val="accent3">
                  <a:lumMod val="25000"/>
                </a:schemeClr>
              </a:solidFill>
              <a:latin typeface="Abadi" panose="020B0604020104020204" pitchFamily="34" charset="0"/>
            </a:endParaRPr>
          </a:p>
          <a:p>
            <a:pPr>
              <a:lnSpc>
                <a:spcPct val="100000"/>
              </a:lnSpc>
              <a:spcBef>
                <a:spcPts val="6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89C13B35-BFF4-61FE-0B54-D4F3C5FA603B}"/>
              </a:ext>
            </a:extLst>
          </p:cNvPr>
          <p:cNvPicPr>
            <a:picLocks noChangeAspect="1"/>
          </p:cNvPicPr>
          <p:nvPr/>
        </p:nvPicPr>
        <p:blipFill>
          <a:blip r:embed="rId3"/>
          <a:stretch>
            <a:fillRect/>
          </a:stretch>
        </p:blipFill>
        <p:spPr>
          <a:xfrm>
            <a:off x="7462836" y="2191421"/>
            <a:ext cx="3658819" cy="123827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272670" y="1825625"/>
            <a:ext cx="324292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launch sites are in the United States.</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All launch sites are near the coast.</a:t>
            </a: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on Folium Map</a:t>
            </a:r>
          </a:p>
        </p:txBody>
      </p:sp>
      <p:pic>
        <p:nvPicPr>
          <p:cNvPr id="8" name="Picture 7">
            <a:extLst>
              <a:ext uri="{FF2B5EF4-FFF2-40B4-BE49-F238E27FC236}">
                <a16:creationId xmlns:a16="http://schemas.microsoft.com/office/drawing/2014/main" id="{7D265BC1-5A7E-9254-F5AC-2839A5BBB3DD}"/>
              </a:ext>
            </a:extLst>
          </p:cNvPr>
          <p:cNvPicPr>
            <a:picLocks noChangeAspect="1"/>
          </p:cNvPicPr>
          <p:nvPr/>
        </p:nvPicPr>
        <p:blipFill>
          <a:blip r:embed="rId3"/>
          <a:stretch>
            <a:fillRect/>
          </a:stretch>
        </p:blipFill>
        <p:spPr>
          <a:xfrm>
            <a:off x="734028" y="1710748"/>
            <a:ext cx="6105525" cy="43148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53601" y="4777377"/>
            <a:ext cx="3646966" cy="180007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t>
            </a:r>
            <a:r>
              <a:rPr lang="en-US" sz="2200" dirty="0">
                <a:solidFill>
                  <a:srgbClr val="00B050"/>
                </a:solidFill>
                <a:latin typeface="Abadi"/>
              </a:rPr>
              <a:t>successful</a:t>
            </a:r>
            <a:r>
              <a:rPr lang="en-US" sz="2200" dirty="0">
                <a:solidFill>
                  <a:schemeClr val="accent3">
                    <a:lumMod val="25000"/>
                  </a:schemeClr>
                </a:solidFill>
                <a:latin typeface="Abadi"/>
              </a:rPr>
              <a:t> and </a:t>
            </a:r>
            <a:r>
              <a:rPr lang="en-US" sz="2200" dirty="0">
                <a:solidFill>
                  <a:srgbClr val="FF0000"/>
                </a:solidFill>
                <a:latin typeface="Abadi"/>
              </a:rPr>
              <a:t>failed </a:t>
            </a:r>
            <a:r>
              <a:rPr lang="en-US" sz="2200" dirty="0">
                <a:solidFill>
                  <a:schemeClr val="accent3">
                    <a:lumMod val="25000"/>
                  </a:schemeClr>
                </a:solidFill>
                <a:latin typeface="Abadi"/>
              </a:rPr>
              <a:t>landings are distinguished by green and red respectively.</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Outcomes</a:t>
            </a:r>
          </a:p>
        </p:txBody>
      </p:sp>
      <p:pic>
        <p:nvPicPr>
          <p:cNvPr id="7" name="Picture 6">
            <a:extLst>
              <a:ext uri="{FF2B5EF4-FFF2-40B4-BE49-F238E27FC236}">
                <a16:creationId xmlns:a16="http://schemas.microsoft.com/office/drawing/2014/main" id="{AB46D301-316E-FD13-6A1F-8D5C54442E26}"/>
              </a:ext>
            </a:extLst>
          </p:cNvPr>
          <p:cNvPicPr>
            <a:picLocks noChangeAspect="1"/>
          </p:cNvPicPr>
          <p:nvPr/>
        </p:nvPicPr>
        <p:blipFill>
          <a:blip r:embed="rId3"/>
          <a:stretch>
            <a:fillRect/>
          </a:stretch>
        </p:blipFill>
        <p:spPr>
          <a:xfrm>
            <a:off x="431172" y="1521088"/>
            <a:ext cx="4360568" cy="3241669"/>
          </a:xfrm>
          <a:prstGeom prst="rect">
            <a:avLst/>
          </a:prstGeom>
        </p:spPr>
      </p:pic>
      <p:pic>
        <p:nvPicPr>
          <p:cNvPr id="10" name="Picture 9">
            <a:extLst>
              <a:ext uri="{FF2B5EF4-FFF2-40B4-BE49-F238E27FC236}">
                <a16:creationId xmlns:a16="http://schemas.microsoft.com/office/drawing/2014/main" id="{A278455B-5C30-A032-AD5E-7CB7C7E89C9F}"/>
              </a:ext>
            </a:extLst>
          </p:cNvPr>
          <p:cNvPicPr>
            <a:picLocks noChangeAspect="1"/>
          </p:cNvPicPr>
          <p:nvPr/>
        </p:nvPicPr>
        <p:blipFill>
          <a:blip r:embed="rId4"/>
          <a:stretch>
            <a:fillRect/>
          </a:stretch>
        </p:blipFill>
        <p:spPr>
          <a:xfrm>
            <a:off x="4791740" y="1448316"/>
            <a:ext cx="6896100" cy="422910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88986" y="5921570"/>
            <a:ext cx="8597827" cy="79556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 sites are close to the coastline and far from cities so that launch failures do not create catastrophic events.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of Launch Sites</a:t>
            </a:r>
          </a:p>
        </p:txBody>
      </p:sp>
      <p:pic>
        <p:nvPicPr>
          <p:cNvPr id="7" name="Picture 6">
            <a:extLst>
              <a:ext uri="{FF2B5EF4-FFF2-40B4-BE49-F238E27FC236}">
                <a16:creationId xmlns:a16="http://schemas.microsoft.com/office/drawing/2014/main" id="{8FB37172-5A72-4718-5BC9-39F7A53FC099}"/>
              </a:ext>
            </a:extLst>
          </p:cNvPr>
          <p:cNvPicPr>
            <a:picLocks noChangeAspect="1"/>
          </p:cNvPicPr>
          <p:nvPr/>
        </p:nvPicPr>
        <p:blipFill>
          <a:blip r:embed="rId3"/>
          <a:stretch>
            <a:fillRect/>
          </a:stretch>
        </p:blipFill>
        <p:spPr>
          <a:xfrm>
            <a:off x="741436" y="1335669"/>
            <a:ext cx="10544175" cy="45339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98170"/>
            <a:ext cx="10612817" cy="448491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600" b="0" i="0" dirty="0">
                <a:solidFill>
                  <a:schemeClr val="tx1"/>
                </a:solidFill>
                <a:effectLst/>
                <a:latin typeface="Abadi" panose="020B0604020104020204" pitchFamily="34" charset="0"/>
              </a:rPr>
              <a:t>Commercial space travel has become more feasible in recent years due to advances in technology and the increasing involvement of private companies in space activities. Companies such as SpaceX have developed reusable rockets and spacecraft, which have reduced the cost of spaceflight and made it more accessible to a wider range of customers.</a:t>
            </a:r>
          </a:p>
          <a:p>
            <a:pPr marL="0" indent="0">
              <a:spcBef>
                <a:spcPts val="1400"/>
              </a:spcBef>
              <a:buNone/>
            </a:pPr>
            <a:r>
              <a:rPr lang="en-US" sz="2600" dirty="0">
                <a:solidFill>
                  <a:schemeClr val="tx1"/>
                </a:solidFill>
                <a:latin typeface="Abadi" panose="020B0604020104020204" pitchFamily="34" charset="0"/>
              </a:rPr>
              <a:t>Our goal is to predict if SpaceX’s Falcon 9 first stage will land successfully. If we can determine if the first stage will land, we can determine the cost of a launch which should lead to valuable data during bidding wars between space travel companies.</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dirty="0">
                <a:solidFill>
                  <a:schemeClr val="accent3">
                    <a:lumMod val="25000"/>
                  </a:schemeClr>
                </a:solidFill>
                <a:latin typeface="Abadi" panose="020B0604020104020204" pitchFamily="34" charset="0"/>
              </a:rPr>
              <a:t>    -  Correlation between the rocket’s variables and the successful landing rate</a:t>
            </a:r>
          </a:p>
          <a:p>
            <a:pPr marL="0" indent="0">
              <a:spcBef>
                <a:spcPts val="1400"/>
              </a:spcBef>
              <a:buNone/>
            </a:pPr>
            <a:r>
              <a:rPr lang="en-US" dirty="0">
                <a:solidFill>
                  <a:schemeClr val="accent3">
                    <a:lumMod val="25000"/>
                  </a:schemeClr>
                </a:solidFill>
                <a:latin typeface="Abadi" panose="020B0604020104020204" pitchFamily="34" charset="0"/>
              </a:rPr>
              <a:t>    -  Conditions to get optimal results and maximum successful landing rate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304925" y="1675128"/>
            <a:ext cx="4210493" cy="456081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KSLC-39A is the site with the most launches.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VAFB SLC-4E has the lowest launch success and is the only west coast launch site.</a:t>
            </a:r>
          </a:p>
          <a:p>
            <a:pPr>
              <a:lnSpc>
                <a:spcPct val="100000"/>
              </a:lnSpc>
              <a:spcBef>
                <a:spcPts val="1400"/>
              </a:spcBef>
            </a:pPr>
            <a:r>
              <a:rPr lang="en-US" sz="2200" dirty="0">
                <a:solidFill>
                  <a:schemeClr val="accent3">
                    <a:lumMod val="25000"/>
                  </a:schemeClr>
                </a:solidFill>
                <a:latin typeface="Abadi"/>
              </a:rPr>
              <a:t>It can be inferred that the east coast has favorable conditions for launches by the greater number of attempts and successes.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order by sites</a:t>
            </a:r>
          </a:p>
        </p:txBody>
      </p:sp>
      <p:pic>
        <p:nvPicPr>
          <p:cNvPr id="4" name="Picture 3">
            <a:extLst>
              <a:ext uri="{FF2B5EF4-FFF2-40B4-BE49-F238E27FC236}">
                <a16:creationId xmlns:a16="http://schemas.microsoft.com/office/drawing/2014/main" id="{0281A7AB-F91B-F213-71AE-AAC4A02CCCF1}"/>
              </a:ext>
            </a:extLst>
          </p:cNvPr>
          <p:cNvPicPr>
            <a:picLocks noChangeAspect="1"/>
          </p:cNvPicPr>
          <p:nvPr/>
        </p:nvPicPr>
        <p:blipFill>
          <a:blip r:embed="rId3"/>
          <a:stretch>
            <a:fillRect/>
          </a:stretch>
        </p:blipFill>
        <p:spPr>
          <a:xfrm>
            <a:off x="6319234" y="1704023"/>
            <a:ext cx="4791075" cy="370522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4560987" cy="4351338"/>
          </a:xfrm>
          <a:prstGeom prst="rect">
            <a:avLst/>
          </a:prstGeom>
        </p:spPr>
        <p:txBody>
          <a:bodyPr lIns="91440" tIns="45720" rIns="91440" bIns="45720" anchor="t">
            <a:normAutofit/>
          </a:bodyPr>
          <a:lstStyle/>
          <a:p>
            <a:pPr>
              <a:lnSpc>
                <a:spcPct val="100000"/>
              </a:lnSpc>
              <a:spcBef>
                <a:spcPts val="1400"/>
              </a:spcBef>
            </a:pPr>
            <a:r>
              <a:rPr lang="en-US" sz="2400" dirty="0">
                <a:solidFill>
                  <a:schemeClr val="accent3">
                    <a:lumMod val="25000"/>
                  </a:schemeClr>
                </a:solidFill>
                <a:latin typeface="Abadi"/>
              </a:rPr>
              <a:t>KSLC-39A has the highest rate with 10 successful landings.</a:t>
            </a:r>
            <a:endParaRPr lang="en-US" sz="3200"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Rate </a:t>
            </a:r>
          </a:p>
        </p:txBody>
      </p:sp>
      <p:pic>
        <p:nvPicPr>
          <p:cNvPr id="4" name="Picture 3">
            <a:extLst>
              <a:ext uri="{FF2B5EF4-FFF2-40B4-BE49-F238E27FC236}">
                <a16:creationId xmlns:a16="http://schemas.microsoft.com/office/drawing/2014/main" id="{DB1CCBB9-3661-6122-3848-173CAABF7010}"/>
              </a:ext>
            </a:extLst>
          </p:cNvPr>
          <p:cNvPicPr>
            <a:picLocks noChangeAspect="1"/>
          </p:cNvPicPr>
          <p:nvPr/>
        </p:nvPicPr>
        <p:blipFill>
          <a:blip r:embed="rId3"/>
          <a:stretch>
            <a:fillRect/>
          </a:stretch>
        </p:blipFill>
        <p:spPr>
          <a:xfrm>
            <a:off x="6027811" y="1637348"/>
            <a:ext cx="4886325" cy="38385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1558" y="5831128"/>
            <a:ext cx="10414662" cy="71182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plots show that the success rate (class 1) for low-weighted payloads is higher than that of higher-weighted payloads.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Plots</a:t>
            </a:r>
          </a:p>
        </p:txBody>
      </p:sp>
      <p:pic>
        <p:nvPicPr>
          <p:cNvPr id="4" name="Picture 3">
            <a:extLst>
              <a:ext uri="{FF2B5EF4-FFF2-40B4-BE49-F238E27FC236}">
                <a16:creationId xmlns:a16="http://schemas.microsoft.com/office/drawing/2014/main" id="{F6C727DF-49A9-8F93-0988-6B26C2FBBB90}"/>
              </a:ext>
            </a:extLst>
          </p:cNvPr>
          <p:cNvPicPr>
            <a:picLocks noChangeAspect="1"/>
          </p:cNvPicPr>
          <p:nvPr/>
        </p:nvPicPr>
        <p:blipFill>
          <a:blip r:embed="rId3"/>
          <a:stretch>
            <a:fillRect/>
          </a:stretch>
        </p:blipFill>
        <p:spPr>
          <a:xfrm>
            <a:off x="224242" y="1315724"/>
            <a:ext cx="11506200" cy="450532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37414"/>
            <a:ext cx="4758920" cy="42562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In the test </a:t>
            </a:r>
            <a:r>
              <a:rPr lang="en-US" sz="2200" dirty="0" err="1">
                <a:solidFill>
                  <a:schemeClr val="accent3">
                    <a:lumMod val="25000"/>
                  </a:schemeClr>
                </a:solidFill>
                <a:latin typeface="Abadi"/>
              </a:rPr>
              <a:t>test</a:t>
            </a:r>
            <a:r>
              <a:rPr lang="en-US" sz="2200" dirty="0">
                <a:solidFill>
                  <a:schemeClr val="accent3">
                    <a:lumMod val="25000"/>
                  </a:schemeClr>
                </a:solidFill>
                <a:latin typeface="Abadi"/>
              </a:rPr>
              <a:t>, all models produced an accuracy of about 83.3%.</a:t>
            </a:r>
          </a:p>
          <a:p>
            <a:pPr>
              <a:lnSpc>
                <a:spcPct val="100000"/>
              </a:lnSpc>
              <a:spcBef>
                <a:spcPts val="1400"/>
              </a:spcBef>
            </a:pPr>
            <a:r>
              <a:rPr lang="en-US" sz="2200" dirty="0">
                <a:solidFill>
                  <a:schemeClr val="accent3">
                    <a:lumMod val="25000"/>
                  </a:schemeClr>
                </a:solidFill>
                <a:latin typeface="Abadi"/>
              </a:rPr>
              <a:t>The test set was relatively small at 18.</a:t>
            </a:r>
          </a:p>
          <a:p>
            <a:pPr>
              <a:lnSpc>
                <a:spcPct val="100000"/>
              </a:lnSpc>
              <a:spcBef>
                <a:spcPts val="1400"/>
              </a:spcBef>
            </a:pPr>
            <a:r>
              <a:rPr lang="en-US" sz="2200" dirty="0">
                <a:solidFill>
                  <a:schemeClr val="accent3">
                    <a:lumMod val="25000"/>
                  </a:schemeClr>
                </a:solidFill>
                <a:latin typeface="Abadi"/>
              </a:rPr>
              <a:t>A larger training set could result in more reliable results.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5C5EBD1E-4052-E54F-B0BD-2024989B33AB}"/>
              </a:ext>
            </a:extLst>
          </p:cNvPr>
          <p:cNvPicPr>
            <a:picLocks noChangeAspect="1"/>
          </p:cNvPicPr>
          <p:nvPr/>
        </p:nvPicPr>
        <p:blipFill>
          <a:blip r:embed="rId3"/>
          <a:stretch>
            <a:fillRect/>
          </a:stretch>
        </p:blipFill>
        <p:spPr>
          <a:xfrm>
            <a:off x="5878807" y="1473606"/>
            <a:ext cx="6048375" cy="34004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88558"/>
            <a:ext cx="4950305" cy="483079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is basically the same for all models on the same test set.</a:t>
            </a:r>
          </a:p>
          <a:p>
            <a:pPr>
              <a:lnSpc>
                <a:spcPct val="100000"/>
              </a:lnSpc>
              <a:spcBef>
                <a:spcPts val="1400"/>
              </a:spcBef>
            </a:pPr>
            <a:r>
              <a:rPr lang="en-US" sz="2200" dirty="0">
                <a:solidFill>
                  <a:schemeClr val="accent3">
                    <a:lumMod val="25000"/>
                  </a:schemeClr>
                </a:solidFill>
                <a:latin typeface="Abadi" panose="020B0604020104020204" pitchFamily="34" charset="0"/>
              </a:rPr>
              <a:t>All models predicted 12 successful landings when true label was successful and 3 failed landings where the true label was failure.</a:t>
            </a:r>
          </a:p>
          <a:p>
            <a:pPr>
              <a:lnSpc>
                <a:spcPct val="100000"/>
              </a:lnSpc>
              <a:spcBef>
                <a:spcPts val="1400"/>
              </a:spcBef>
            </a:pPr>
            <a:r>
              <a:rPr lang="en-US" sz="2200" dirty="0">
                <a:solidFill>
                  <a:schemeClr val="accent3">
                    <a:lumMod val="25000"/>
                  </a:schemeClr>
                </a:solidFill>
                <a:latin typeface="Abadi" panose="020B0604020104020204" pitchFamily="34" charset="0"/>
              </a:rPr>
              <a:t>There are also 3 predictions for 3 successful landings when the reality was that those were failed landings(false positive).</a:t>
            </a:r>
          </a:p>
          <a:p>
            <a:pPr>
              <a:lnSpc>
                <a:spcPct val="100000"/>
              </a:lnSpc>
              <a:spcBef>
                <a:spcPts val="1400"/>
              </a:spcBef>
            </a:pPr>
            <a:r>
              <a:rPr lang="en-US" sz="2200" dirty="0">
                <a:solidFill>
                  <a:schemeClr val="accent3">
                    <a:lumMod val="25000"/>
                  </a:schemeClr>
                </a:solidFill>
                <a:latin typeface="Abadi" panose="020B0604020104020204" pitchFamily="34" charset="0"/>
              </a:rPr>
              <a:t> We can imply that the models correctly predict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675A75D0-37BA-17B7-39F7-8DE5B280AF7F}"/>
              </a:ext>
            </a:extLst>
          </p:cNvPr>
          <p:cNvPicPr>
            <a:picLocks noChangeAspect="1"/>
          </p:cNvPicPr>
          <p:nvPr/>
        </p:nvPicPr>
        <p:blipFill>
          <a:blip r:embed="rId3"/>
          <a:stretch>
            <a:fillRect/>
          </a:stretch>
        </p:blipFill>
        <p:spPr>
          <a:xfrm>
            <a:off x="6027811" y="1781175"/>
            <a:ext cx="5257800" cy="404266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increased with a rise in number of flights and recently stagnated at the 80% mark. This is likely due to the use of practical data to improve future launches. </a:t>
            </a:r>
          </a:p>
          <a:p>
            <a:pPr>
              <a:lnSpc>
                <a:spcPct val="100000"/>
              </a:lnSpc>
              <a:spcBef>
                <a:spcPts val="1400"/>
              </a:spcBef>
            </a:pPr>
            <a:r>
              <a:rPr lang="en-US" sz="2200" dirty="0">
                <a:solidFill>
                  <a:schemeClr val="accent3">
                    <a:lumMod val="25000"/>
                  </a:schemeClr>
                </a:solidFill>
                <a:latin typeface="Abadi" panose="020B0604020104020204" pitchFamily="34" charset="0"/>
              </a:rPr>
              <a:t>Orbit types SSO, HEO, GEO, AND ES—L1 have a success rate of 100%.</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sites are close to railways, highways, and coastlines, but far from cities.</a:t>
            </a:r>
          </a:p>
          <a:p>
            <a:pPr>
              <a:lnSpc>
                <a:spcPct val="100000"/>
              </a:lnSpc>
              <a:spcBef>
                <a:spcPts val="1400"/>
              </a:spcBef>
            </a:pPr>
            <a:r>
              <a:rPr lang="en-US" sz="2200" dirty="0">
                <a:solidFill>
                  <a:schemeClr val="accent3">
                    <a:lumMod val="25000"/>
                  </a:schemeClr>
                </a:solidFill>
                <a:latin typeface="Abadi" panose="020B0604020104020204" pitchFamily="34" charset="0"/>
              </a:rPr>
              <a:t>KSLC-39A has the highest number of launch successes and the highest success rate among all sites.</a:t>
            </a:r>
          </a:p>
          <a:p>
            <a:pPr>
              <a:lnSpc>
                <a:spcPct val="100000"/>
              </a:lnSpc>
              <a:spcBef>
                <a:spcPts val="1400"/>
              </a:spcBef>
            </a:pPr>
            <a:r>
              <a:rPr lang="en-US" sz="2200" dirty="0">
                <a:solidFill>
                  <a:schemeClr val="accent3">
                    <a:lumMod val="25000"/>
                  </a:schemeClr>
                </a:solidFill>
                <a:latin typeface="Abadi" panose="020B0604020104020204" pitchFamily="34" charset="0"/>
              </a:rPr>
              <a:t>The launch success rate of low-weighted payloads is higher than that of heavy-weighted payloads.</a:t>
            </a:r>
          </a:p>
          <a:p>
            <a:pPr>
              <a:lnSpc>
                <a:spcPct val="100000"/>
              </a:lnSpc>
              <a:spcBef>
                <a:spcPts val="1400"/>
              </a:spcBef>
            </a:pPr>
            <a:r>
              <a:rPr lang="en-US" sz="2200" dirty="0">
                <a:solidFill>
                  <a:schemeClr val="accent3">
                    <a:lumMod val="25000"/>
                  </a:schemeClr>
                </a:solidFill>
                <a:latin typeface="Abadi" panose="020B0604020104020204" pitchFamily="34" charset="0"/>
              </a:rPr>
              <a:t>In this dataset, all the classification models produce the same accuracy of  83%. However, this result is based on a relatively small dataset.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38257"/>
            <a:ext cx="10515600" cy="4351338"/>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hlinkClick r:id="rId4"/>
              </a:rPr>
              <a:t>GitHub Repository URL</a:t>
            </a:r>
            <a:endParaRPr lang="en-US"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 and Web Scraping from </a:t>
            </a:r>
            <a:r>
              <a:rPr lang="en-US" sz="7600" dirty="0">
                <a:solidFill>
                  <a:schemeClr val="bg2">
                    <a:lumMod val="50000"/>
                  </a:schemeClr>
                </a:solidFill>
                <a:latin typeface="Abadi"/>
                <a:hlinkClick r:id="rId4"/>
              </a:rPr>
              <a:t>Wikipedia</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Outcomes were converted into labels for training.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Finding the best hyperparameter for SVM, Classification Trees and Logistic Regression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4000"/>
            <a:ext cx="10515600" cy="5138057"/>
          </a:xfrm>
          <a:prstGeom prst="rect">
            <a:avLst/>
          </a:prstGeom>
        </p:spPr>
        <p:txBody>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data collection process includes several API requests from the SpaceX API and web scraping data from the Wikipedia page of the Falcon 9 launch records.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 SpaceX API Data Columns: </a:t>
            </a:r>
          </a:p>
          <a:p>
            <a:pPr marL="0" indent="0">
              <a:lnSpc>
                <a:spcPct val="100000"/>
              </a:lnSpc>
              <a:spcBef>
                <a:spcPts val="1400"/>
              </a:spcBef>
              <a:buNone/>
            </a:pPr>
            <a:r>
              <a:rPr lang="en-US" sz="1800" dirty="0" err="1">
                <a:solidFill>
                  <a:schemeClr val="accent3">
                    <a:lumMod val="25000"/>
                  </a:schemeClr>
                </a:solidFill>
                <a:latin typeface="Abadi" panose="020B0604020104020204" pitchFamily="34" charset="0"/>
              </a:rPr>
              <a:t>FlightNumber</a:t>
            </a:r>
            <a:r>
              <a:rPr lang="en-US" sz="1800" dirty="0">
                <a:solidFill>
                  <a:schemeClr val="accent3">
                    <a:lumMod val="25000"/>
                  </a:schemeClr>
                </a:solidFill>
                <a:latin typeface="Abadi" panose="020B0604020104020204" pitchFamily="34" charset="0"/>
              </a:rPr>
              <a:t>, Date, </a:t>
            </a:r>
            <a:r>
              <a:rPr lang="en-US" sz="1800" dirty="0" err="1">
                <a:solidFill>
                  <a:schemeClr val="accent3">
                    <a:lumMod val="25000"/>
                  </a:schemeClr>
                </a:solidFill>
                <a:latin typeface="Abadi" panose="020B0604020104020204" pitchFamily="34" charset="0"/>
              </a:rPr>
              <a:t>BoosterVersion</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Orbit, </a:t>
            </a:r>
            <a:r>
              <a:rPr lang="en-US" sz="1800" dirty="0" err="1">
                <a:solidFill>
                  <a:schemeClr val="accent3">
                    <a:lumMod val="25000"/>
                  </a:schemeClr>
                </a:solidFill>
                <a:latin typeface="Abadi" panose="020B0604020104020204" pitchFamily="34" charset="0"/>
              </a:rPr>
              <a:t>LaunchSite</a:t>
            </a:r>
            <a:r>
              <a:rPr lang="en-US" sz="1800" dirty="0">
                <a:solidFill>
                  <a:schemeClr val="accent3">
                    <a:lumMod val="25000"/>
                  </a:schemeClr>
                </a:solidFill>
                <a:latin typeface="Abadi" panose="020B0604020104020204" pitchFamily="34" charset="0"/>
              </a:rPr>
              <a:t>, Outcome, Flights, </a:t>
            </a:r>
            <a:r>
              <a:rPr lang="en-US" sz="1800" dirty="0" err="1">
                <a:solidFill>
                  <a:schemeClr val="accent3">
                    <a:lumMod val="25000"/>
                  </a:schemeClr>
                </a:solidFill>
                <a:latin typeface="Abadi" panose="020B0604020104020204" pitchFamily="34" charset="0"/>
              </a:rPr>
              <a:t>GridFins</a:t>
            </a:r>
            <a:r>
              <a:rPr lang="en-US" sz="1800" dirty="0">
                <a:solidFill>
                  <a:schemeClr val="accent3">
                    <a:lumMod val="25000"/>
                  </a:schemeClr>
                </a:solidFill>
                <a:latin typeface="Abadi" panose="020B0604020104020204" pitchFamily="34" charset="0"/>
              </a:rPr>
              <a:t>, Reused, Legs, </a:t>
            </a:r>
            <a:r>
              <a:rPr lang="en-US" sz="1800" dirty="0" err="1">
                <a:solidFill>
                  <a:schemeClr val="accent3">
                    <a:lumMod val="25000"/>
                  </a:schemeClr>
                </a:solidFill>
                <a:latin typeface="Abadi" panose="020B0604020104020204" pitchFamily="34" charset="0"/>
              </a:rPr>
              <a:t>LandingPad</a:t>
            </a:r>
            <a:r>
              <a:rPr lang="en-US" sz="1800" dirty="0">
                <a:solidFill>
                  <a:schemeClr val="accent3">
                    <a:lumMod val="25000"/>
                  </a:schemeClr>
                </a:solidFill>
                <a:latin typeface="Abadi" panose="020B0604020104020204" pitchFamily="34" charset="0"/>
              </a:rPr>
              <a:t>, Block, </a:t>
            </a:r>
            <a:r>
              <a:rPr lang="en-US" sz="1800" dirty="0" err="1">
                <a:solidFill>
                  <a:schemeClr val="accent3">
                    <a:lumMod val="25000"/>
                  </a:schemeClr>
                </a:solidFill>
                <a:latin typeface="Abadi" panose="020B0604020104020204" pitchFamily="34" charset="0"/>
              </a:rPr>
              <a:t>ReusedCount</a:t>
            </a:r>
            <a:r>
              <a:rPr lang="en-US" sz="1800" dirty="0">
                <a:solidFill>
                  <a:schemeClr val="accent3">
                    <a:lumMod val="25000"/>
                  </a:schemeClr>
                </a:solidFill>
                <a:latin typeface="Abadi" panose="020B0604020104020204" pitchFamily="34" charset="0"/>
              </a:rPr>
              <a:t>, Serial, Longitude, Latitude.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 Wikipedia Web Scrape Data Columns: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Flight No., Launch Site, Payload,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Orbit, Customer, Launch outcome, Version Booster, Booster landing, Date, Time.</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SpaceX API                                              Web Scraping</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E196D674-24A1-A77F-E23F-C298E8449D80}"/>
              </a:ext>
            </a:extLst>
          </p:cNvPr>
          <p:cNvPicPr>
            <a:picLocks noChangeAspect="1"/>
          </p:cNvPicPr>
          <p:nvPr/>
        </p:nvPicPr>
        <p:blipFill>
          <a:blip r:embed="rId3"/>
          <a:stretch>
            <a:fillRect/>
          </a:stretch>
        </p:blipFill>
        <p:spPr>
          <a:xfrm>
            <a:off x="906389" y="4955485"/>
            <a:ext cx="4972050" cy="1771650"/>
          </a:xfrm>
          <a:prstGeom prst="rect">
            <a:avLst/>
          </a:prstGeom>
        </p:spPr>
      </p:pic>
      <p:pic>
        <p:nvPicPr>
          <p:cNvPr id="7" name="Picture 6">
            <a:extLst>
              <a:ext uri="{FF2B5EF4-FFF2-40B4-BE49-F238E27FC236}">
                <a16:creationId xmlns:a16="http://schemas.microsoft.com/office/drawing/2014/main" id="{0DFB94C2-8999-8F7E-245D-A69091186459}"/>
              </a:ext>
            </a:extLst>
          </p:cNvPr>
          <p:cNvPicPr>
            <a:picLocks noChangeAspect="1"/>
          </p:cNvPicPr>
          <p:nvPr/>
        </p:nvPicPr>
        <p:blipFill>
          <a:blip r:embed="rId4"/>
          <a:stretch>
            <a:fillRect/>
          </a:stretch>
        </p:blipFill>
        <p:spPr>
          <a:xfrm>
            <a:off x="6076950" y="4984060"/>
            <a:ext cx="5010150" cy="1743075"/>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63090" y="1537536"/>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2000" dirty="0">
                <a:latin typeface="Abadi"/>
              </a:rPr>
              <a:t>4. Combining columns into a dictionary to create a data frame.</a:t>
            </a:r>
          </a:p>
          <a:p>
            <a:pPr marL="0" indent="0">
              <a:buNone/>
            </a:pPr>
            <a:endParaRPr lang="en-US" sz="2000" dirty="0">
              <a:solidFill>
                <a:srgbClr val="1C7DDB"/>
              </a:solidFill>
              <a:latin typeface="Abadi"/>
            </a:endParaRPr>
          </a:p>
          <a:p>
            <a:pPr marL="0" indent="0">
              <a:buNone/>
            </a:pPr>
            <a:endParaRPr lang="en-US" sz="2000" dirty="0">
              <a:solidFill>
                <a:srgbClr val="1C7DDB"/>
              </a:solidFill>
              <a:latin typeface="Abadi"/>
            </a:endParaRPr>
          </a:p>
          <a:p>
            <a:pPr marL="0" indent="0">
              <a:buNone/>
            </a:pPr>
            <a:endParaRPr lang="en-US" sz="2000" dirty="0">
              <a:solidFill>
                <a:srgbClr val="1C7DDB"/>
              </a:solidFill>
              <a:latin typeface="Abadi"/>
            </a:endParaRPr>
          </a:p>
          <a:p>
            <a:pPr marL="0" indent="0">
              <a:buNone/>
            </a:pPr>
            <a:endParaRPr lang="en-US" sz="2000" dirty="0">
              <a:solidFill>
                <a:srgbClr val="1C7DDB"/>
              </a:solidFill>
              <a:latin typeface="Abadi"/>
            </a:endParaRPr>
          </a:p>
          <a:p>
            <a:pPr marL="0" indent="0">
              <a:buNone/>
            </a:pPr>
            <a:endParaRPr lang="en-US" sz="2000" dirty="0">
              <a:solidFill>
                <a:srgbClr val="1C7DDB"/>
              </a:solidFill>
              <a:latin typeface="Abadi"/>
            </a:endParaRPr>
          </a:p>
          <a:p>
            <a:pPr marL="0" indent="0">
              <a:buNone/>
            </a:pPr>
            <a:endParaRPr lang="en-US" sz="2000" dirty="0">
              <a:solidFill>
                <a:srgbClr val="1C7DDB"/>
              </a:solidFill>
              <a:latin typeface="Abadi"/>
            </a:endParaRPr>
          </a:p>
          <a:p>
            <a:pPr marL="0" indent="0">
              <a:buNone/>
            </a:pPr>
            <a:endParaRPr lang="en-US" sz="2000" dirty="0">
              <a:solidFill>
                <a:srgbClr val="1C7DDB"/>
              </a:solidFill>
              <a:latin typeface="Abadi"/>
            </a:endParaRPr>
          </a:p>
          <a:p>
            <a:pPr marL="0" indent="0">
              <a:buNone/>
            </a:pPr>
            <a:r>
              <a:rPr lang="en-US" sz="2000" dirty="0">
                <a:latin typeface="Abadi"/>
              </a:rPr>
              <a:t>5. Filtering </a:t>
            </a:r>
            <a:r>
              <a:rPr lang="en-US" sz="2000" dirty="0" err="1">
                <a:latin typeface="Abadi"/>
              </a:rPr>
              <a:t>dataframe</a:t>
            </a:r>
            <a:r>
              <a:rPr lang="en-US" sz="2000" dirty="0">
                <a:latin typeface="Abadi"/>
              </a:rPr>
              <a:t> and exporting to CSV</a:t>
            </a:r>
          </a:p>
          <a:p>
            <a:pPr marL="0" indent="0">
              <a:buNone/>
            </a:pPr>
            <a:endParaRPr lang="en-US" sz="2000" dirty="0">
              <a:latin typeface="Abadi"/>
            </a:endParaRPr>
          </a:p>
          <a:p>
            <a:pPr marL="0" indent="0">
              <a:buNone/>
            </a:pPr>
            <a:endParaRPr lang="en-US" sz="2200" dirty="0">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67543"/>
            <a:ext cx="4640263" cy="5290457"/>
          </a:xfrm>
          <a:prstGeom prst="rect">
            <a:avLst/>
          </a:prstGeom>
        </p:spPr>
        <p:txBody>
          <a:bodyPr vert="horz" lIns="91440" tIns="45720" rIns="91440" bIns="45720" rtlCol="0" anchor="t">
            <a:normAutofit/>
          </a:bodyPr>
          <a:lstStyle/>
          <a:p>
            <a:pPr marL="457200" indent="-457200">
              <a:lnSpc>
                <a:spcPct val="100000"/>
              </a:lnSpc>
              <a:spcBef>
                <a:spcPts val="1400"/>
              </a:spcBef>
              <a:buAutoNum type="arabicPeriod"/>
            </a:pPr>
            <a:r>
              <a:rPr lang="en-US" sz="2000" dirty="0">
                <a:solidFill>
                  <a:schemeClr val="accent3">
                    <a:lumMod val="25000"/>
                  </a:schemeClr>
                </a:solidFill>
                <a:latin typeface="Abadi" panose="020B0604020104020204" pitchFamily="34" charset="0"/>
              </a:rPr>
              <a:t>Request rocket launch data from SpaceX API.</a:t>
            </a:r>
          </a:p>
          <a:p>
            <a:pPr marL="457200" indent="-457200">
              <a:lnSpc>
                <a:spcPct val="100000"/>
              </a:lnSpc>
              <a:spcBef>
                <a:spcPts val="1400"/>
              </a:spcBef>
              <a:buAutoNum type="arabicPeriod"/>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2. Converting response into a JSON file.</a:t>
            </a:r>
          </a:p>
          <a:p>
            <a:endParaRPr lang="en-US" dirty="0"/>
          </a:p>
          <a:p>
            <a:pPr marL="457200" indent="-457200">
              <a:buAutoNum type="arabicPeriod" startAt="3"/>
            </a:pPr>
            <a:r>
              <a:rPr lang="en-US" sz="2000" dirty="0">
                <a:latin typeface="Abadi" panose="020B0604020104020204" pitchFamily="34" charset="0"/>
              </a:rPr>
              <a:t>Use custom functions to clean data.</a:t>
            </a:r>
          </a:p>
          <a:p>
            <a:pPr marL="457200" indent="-457200">
              <a:buAutoNum type="arabicPeriod" startAt="3"/>
            </a:pPr>
            <a:endParaRPr lang="en-US" sz="2000" dirty="0">
              <a:latin typeface="Abadi" panose="020B0604020104020204" pitchFamily="34" charset="0"/>
            </a:endParaRPr>
          </a:p>
          <a:p>
            <a:pPr marL="457200" indent="-457200">
              <a:buAutoNum type="arabicPeriod" startAt="3"/>
            </a:pPr>
            <a:endParaRPr lang="en-US" sz="2000" dirty="0">
              <a:latin typeface="Abadi" panose="020B0604020104020204" pitchFamily="34" charset="0"/>
            </a:endParaRPr>
          </a:p>
          <a:p>
            <a:pPr marL="457200" indent="-457200">
              <a:buAutoNum type="arabicPeriod" startAt="3"/>
            </a:pPr>
            <a:endParaRPr lang="en-US" sz="2000" dirty="0">
              <a:latin typeface="Abadi" panose="020B0604020104020204" pitchFamily="34" charset="0"/>
            </a:endParaRPr>
          </a:p>
          <a:p>
            <a:pPr marL="457200" indent="-457200">
              <a:buAutoNum type="arabicPeriod" startAt="3"/>
            </a:pPr>
            <a:endParaRPr lang="en-US" sz="2000" dirty="0">
              <a:latin typeface="Abadi" panose="020B0604020104020204" pitchFamily="34" charset="0"/>
            </a:endParaRPr>
          </a:p>
          <a:p>
            <a:pPr marL="0" indent="0">
              <a:buNone/>
            </a:pPr>
            <a:r>
              <a:rPr lang="en-US" sz="2000" dirty="0">
                <a:latin typeface="Abadi" panose="020B0604020104020204" pitchFamily="34" charset="0"/>
                <a:hlinkClick r:id="rId3"/>
              </a:rPr>
              <a:t>GitHub Link</a:t>
            </a:r>
            <a:endParaRPr lang="en-US" sz="2000" dirty="0">
              <a:latin typeface="Abadi" panose="020B0604020104020204" pitchFamily="34" charset="0"/>
            </a:endParaRPr>
          </a:p>
          <a:p>
            <a:pPr marL="0" indent="0">
              <a:buNone/>
            </a:pPr>
            <a:endParaRPr lang="en-US" sz="20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F6F30F69-0542-0BA0-9B91-ACA5CD657375}"/>
              </a:ext>
            </a:extLst>
          </p:cNvPr>
          <p:cNvPicPr>
            <a:picLocks noChangeAspect="1"/>
          </p:cNvPicPr>
          <p:nvPr/>
        </p:nvPicPr>
        <p:blipFill>
          <a:blip r:embed="rId4"/>
          <a:stretch>
            <a:fillRect/>
          </a:stretch>
        </p:blipFill>
        <p:spPr>
          <a:xfrm>
            <a:off x="916895" y="2183721"/>
            <a:ext cx="4447947" cy="1207877"/>
          </a:xfrm>
          <a:prstGeom prst="rect">
            <a:avLst/>
          </a:prstGeom>
        </p:spPr>
      </p:pic>
      <p:pic>
        <p:nvPicPr>
          <p:cNvPr id="9" name="Picture 8">
            <a:extLst>
              <a:ext uri="{FF2B5EF4-FFF2-40B4-BE49-F238E27FC236}">
                <a16:creationId xmlns:a16="http://schemas.microsoft.com/office/drawing/2014/main" id="{3C87343C-6C8B-2591-90B8-73E6A4282F53}"/>
              </a:ext>
            </a:extLst>
          </p:cNvPr>
          <p:cNvPicPr>
            <a:picLocks noChangeAspect="1"/>
          </p:cNvPicPr>
          <p:nvPr/>
        </p:nvPicPr>
        <p:blipFill>
          <a:blip r:embed="rId5"/>
          <a:stretch>
            <a:fillRect/>
          </a:stretch>
        </p:blipFill>
        <p:spPr>
          <a:xfrm>
            <a:off x="1016793" y="3895725"/>
            <a:ext cx="4248150" cy="352425"/>
          </a:xfrm>
          <a:prstGeom prst="rect">
            <a:avLst/>
          </a:prstGeom>
        </p:spPr>
      </p:pic>
      <p:pic>
        <p:nvPicPr>
          <p:cNvPr id="11" name="Picture 10">
            <a:extLst>
              <a:ext uri="{FF2B5EF4-FFF2-40B4-BE49-F238E27FC236}">
                <a16:creationId xmlns:a16="http://schemas.microsoft.com/office/drawing/2014/main" id="{FF630D5E-E2E6-1597-8A6A-E8C3A11907ED}"/>
              </a:ext>
            </a:extLst>
          </p:cNvPr>
          <p:cNvPicPr>
            <a:picLocks noChangeAspect="1"/>
          </p:cNvPicPr>
          <p:nvPr/>
        </p:nvPicPr>
        <p:blipFill>
          <a:blip r:embed="rId6"/>
          <a:stretch>
            <a:fillRect/>
          </a:stretch>
        </p:blipFill>
        <p:spPr>
          <a:xfrm>
            <a:off x="867910" y="4764628"/>
            <a:ext cx="2371725" cy="276225"/>
          </a:xfrm>
          <a:prstGeom prst="rect">
            <a:avLst/>
          </a:prstGeom>
        </p:spPr>
      </p:pic>
      <p:pic>
        <p:nvPicPr>
          <p:cNvPr id="13" name="Picture 12">
            <a:extLst>
              <a:ext uri="{FF2B5EF4-FFF2-40B4-BE49-F238E27FC236}">
                <a16:creationId xmlns:a16="http://schemas.microsoft.com/office/drawing/2014/main" id="{BD2C7A65-25FC-EDB8-165A-B44238E01DE9}"/>
              </a:ext>
            </a:extLst>
          </p:cNvPr>
          <p:cNvPicPr>
            <a:picLocks noChangeAspect="1"/>
          </p:cNvPicPr>
          <p:nvPr/>
        </p:nvPicPr>
        <p:blipFill>
          <a:blip r:embed="rId7"/>
          <a:stretch>
            <a:fillRect/>
          </a:stretch>
        </p:blipFill>
        <p:spPr>
          <a:xfrm>
            <a:off x="935037" y="5184633"/>
            <a:ext cx="1885950" cy="266700"/>
          </a:xfrm>
          <a:prstGeom prst="rect">
            <a:avLst/>
          </a:prstGeom>
        </p:spPr>
      </p:pic>
      <p:pic>
        <p:nvPicPr>
          <p:cNvPr id="15" name="Picture 14">
            <a:extLst>
              <a:ext uri="{FF2B5EF4-FFF2-40B4-BE49-F238E27FC236}">
                <a16:creationId xmlns:a16="http://schemas.microsoft.com/office/drawing/2014/main" id="{E3FB3BD1-24E9-DD8E-5F81-00F7FDE17FC0}"/>
              </a:ext>
            </a:extLst>
          </p:cNvPr>
          <p:cNvPicPr>
            <a:picLocks noChangeAspect="1"/>
          </p:cNvPicPr>
          <p:nvPr/>
        </p:nvPicPr>
        <p:blipFill>
          <a:blip r:embed="rId8"/>
          <a:stretch>
            <a:fillRect/>
          </a:stretch>
        </p:blipFill>
        <p:spPr>
          <a:xfrm>
            <a:off x="935037" y="5524429"/>
            <a:ext cx="1981200" cy="295275"/>
          </a:xfrm>
          <a:prstGeom prst="rect">
            <a:avLst/>
          </a:prstGeom>
        </p:spPr>
      </p:pic>
      <p:pic>
        <p:nvPicPr>
          <p:cNvPr id="17" name="Picture 16">
            <a:extLst>
              <a:ext uri="{FF2B5EF4-FFF2-40B4-BE49-F238E27FC236}">
                <a16:creationId xmlns:a16="http://schemas.microsoft.com/office/drawing/2014/main" id="{266809CC-0BD2-5288-2C7E-C8B4C37FDC5B}"/>
              </a:ext>
            </a:extLst>
          </p:cNvPr>
          <p:cNvPicPr>
            <a:picLocks noChangeAspect="1"/>
          </p:cNvPicPr>
          <p:nvPr/>
        </p:nvPicPr>
        <p:blipFill>
          <a:blip r:embed="rId9"/>
          <a:stretch>
            <a:fillRect/>
          </a:stretch>
        </p:blipFill>
        <p:spPr>
          <a:xfrm>
            <a:off x="968374" y="5955165"/>
            <a:ext cx="1819275" cy="285750"/>
          </a:xfrm>
          <a:prstGeom prst="rect">
            <a:avLst/>
          </a:prstGeom>
        </p:spPr>
      </p:pic>
      <p:pic>
        <p:nvPicPr>
          <p:cNvPr id="19" name="Picture 18">
            <a:extLst>
              <a:ext uri="{FF2B5EF4-FFF2-40B4-BE49-F238E27FC236}">
                <a16:creationId xmlns:a16="http://schemas.microsoft.com/office/drawing/2014/main" id="{1E51833A-9B96-0871-D52A-D2838E0DD171}"/>
              </a:ext>
            </a:extLst>
          </p:cNvPr>
          <p:cNvPicPr>
            <a:picLocks noChangeAspect="1"/>
          </p:cNvPicPr>
          <p:nvPr/>
        </p:nvPicPr>
        <p:blipFill>
          <a:blip r:embed="rId10"/>
          <a:stretch>
            <a:fillRect/>
          </a:stretch>
        </p:blipFill>
        <p:spPr>
          <a:xfrm>
            <a:off x="5863090" y="2136643"/>
            <a:ext cx="4417482" cy="2947501"/>
          </a:xfrm>
          <a:prstGeom prst="rect">
            <a:avLst/>
          </a:prstGeom>
        </p:spPr>
      </p:pic>
      <p:pic>
        <p:nvPicPr>
          <p:cNvPr id="21" name="Picture 20">
            <a:extLst>
              <a:ext uri="{FF2B5EF4-FFF2-40B4-BE49-F238E27FC236}">
                <a16:creationId xmlns:a16="http://schemas.microsoft.com/office/drawing/2014/main" id="{A5985B34-40A5-8593-AA64-D9930E2EA434}"/>
              </a:ext>
            </a:extLst>
          </p:cNvPr>
          <p:cNvPicPr>
            <a:picLocks noChangeAspect="1"/>
          </p:cNvPicPr>
          <p:nvPr/>
        </p:nvPicPr>
        <p:blipFill>
          <a:blip r:embed="rId11"/>
          <a:stretch>
            <a:fillRect/>
          </a:stretch>
        </p:blipFill>
        <p:spPr>
          <a:xfrm>
            <a:off x="5705475" y="5382163"/>
            <a:ext cx="6486525" cy="342900"/>
          </a:xfrm>
          <a:prstGeom prst="rect">
            <a:avLst/>
          </a:prstGeom>
        </p:spPr>
      </p:pic>
      <p:pic>
        <p:nvPicPr>
          <p:cNvPr id="23" name="Picture 22">
            <a:extLst>
              <a:ext uri="{FF2B5EF4-FFF2-40B4-BE49-F238E27FC236}">
                <a16:creationId xmlns:a16="http://schemas.microsoft.com/office/drawing/2014/main" id="{0202ADE4-5492-2CE2-E79E-89B61D3A1A84}"/>
              </a:ext>
            </a:extLst>
          </p:cNvPr>
          <p:cNvPicPr>
            <a:picLocks noChangeAspect="1"/>
          </p:cNvPicPr>
          <p:nvPr/>
        </p:nvPicPr>
        <p:blipFill>
          <a:blip r:embed="rId12"/>
          <a:stretch>
            <a:fillRect/>
          </a:stretch>
        </p:blipFill>
        <p:spPr>
          <a:xfrm>
            <a:off x="5705475" y="5819704"/>
            <a:ext cx="5267325" cy="34290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63090" y="1537536"/>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2000" dirty="0">
                <a:latin typeface="Abadi"/>
              </a:rPr>
              <a:t>5. Creating an empty dictionary with keys.</a:t>
            </a:r>
          </a:p>
          <a:p>
            <a:pPr marL="0" indent="0">
              <a:buNone/>
            </a:pPr>
            <a:endParaRPr lang="en-US" sz="2000" dirty="0">
              <a:solidFill>
                <a:srgbClr val="1C7DDB"/>
              </a:solidFill>
              <a:latin typeface="Abadi"/>
            </a:endParaRPr>
          </a:p>
          <a:p>
            <a:pPr marL="0" indent="0">
              <a:buNone/>
            </a:pPr>
            <a:endParaRPr lang="en-US" sz="2000" dirty="0">
              <a:solidFill>
                <a:srgbClr val="1C7DDB"/>
              </a:solidFill>
              <a:latin typeface="Abadi"/>
            </a:endParaRPr>
          </a:p>
          <a:p>
            <a:pPr marL="0" indent="0">
              <a:buNone/>
            </a:pPr>
            <a:endParaRPr lang="en-US" sz="2000" dirty="0">
              <a:solidFill>
                <a:srgbClr val="1C7DDB"/>
              </a:solidFill>
              <a:latin typeface="Abadi"/>
            </a:endParaRPr>
          </a:p>
          <a:p>
            <a:pPr marL="0" indent="0">
              <a:buNone/>
            </a:pPr>
            <a:endParaRPr lang="en-US" sz="2000" dirty="0">
              <a:solidFill>
                <a:srgbClr val="1C7DDB"/>
              </a:solidFill>
              <a:latin typeface="Abadi"/>
            </a:endParaRPr>
          </a:p>
          <a:p>
            <a:pPr marL="0" indent="0">
              <a:buNone/>
            </a:pPr>
            <a:endParaRPr lang="en-US" sz="2000" dirty="0">
              <a:solidFill>
                <a:srgbClr val="1C7DDB"/>
              </a:solidFill>
              <a:latin typeface="Abadi"/>
            </a:endParaRPr>
          </a:p>
          <a:p>
            <a:pPr marL="0" indent="0">
              <a:buNone/>
            </a:pPr>
            <a:endParaRPr lang="en-US" sz="2000" dirty="0">
              <a:solidFill>
                <a:srgbClr val="1C7DDB"/>
              </a:solidFill>
              <a:latin typeface="Abadi"/>
            </a:endParaRPr>
          </a:p>
          <a:p>
            <a:pPr marL="0" indent="0">
              <a:buNone/>
            </a:pPr>
            <a:endParaRPr lang="en-US" sz="2000" dirty="0">
              <a:solidFill>
                <a:srgbClr val="1C7DDB"/>
              </a:solidFill>
              <a:latin typeface="Abadi"/>
            </a:endParaRPr>
          </a:p>
          <a:p>
            <a:pPr marL="0" indent="0">
              <a:buNone/>
            </a:pPr>
            <a:r>
              <a:rPr lang="en-US" sz="2000" dirty="0">
                <a:latin typeface="Abadi"/>
              </a:rPr>
              <a:t>6. Creating a </a:t>
            </a:r>
            <a:r>
              <a:rPr lang="en-US" sz="2000" dirty="0" err="1">
                <a:latin typeface="Abadi"/>
              </a:rPr>
              <a:t>dataframe</a:t>
            </a:r>
            <a:r>
              <a:rPr lang="en-US" sz="2000" dirty="0">
                <a:latin typeface="Abadi"/>
              </a:rPr>
              <a:t> and exporting it to CSV.</a:t>
            </a:r>
          </a:p>
          <a:p>
            <a:pPr marL="0" indent="0">
              <a:buNone/>
            </a:pPr>
            <a:endParaRPr lang="en-US" sz="2000" dirty="0">
              <a:latin typeface="Abadi"/>
            </a:endParaRPr>
          </a:p>
          <a:p>
            <a:pPr marL="0" indent="0">
              <a:buNone/>
            </a:pPr>
            <a:endParaRPr lang="en-US" sz="2200" dirty="0">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06668"/>
            <a:ext cx="4640263" cy="5249314"/>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1. Getting response from HTML.</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2. Converting response into a JSON file.</a:t>
            </a:r>
          </a:p>
          <a:p>
            <a:endParaRPr lang="en-US" sz="2000" dirty="0">
              <a:latin typeface="Abadi" panose="020B0604020104020204" pitchFamily="34" charset="0"/>
            </a:endParaRPr>
          </a:p>
          <a:p>
            <a:pPr marL="0" indent="0">
              <a:buNone/>
            </a:pPr>
            <a:r>
              <a:rPr lang="en-US" sz="2000" dirty="0">
                <a:latin typeface="Abadi" panose="020B0604020104020204" pitchFamily="34" charset="0"/>
              </a:rPr>
              <a:t>3. Finding all tables and assigning the result to a list.</a:t>
            </a:r>
          </a:p>
          <a:p>
            <a:pPr marL="0" indent="0">
              <a:buNone/>
            </a:pPr>
            <a:endParaRPr lang="en-US" sz="2000" dirty="0">
              <a:latin typeface="Abadi" panose="020B0604020104020204" pitchFamily="34" charset="0"/>
            </a:endParaRPr>
          </a:p>
          <a:p>
            <a:pPr marL="0" indent="0">
              <a:buNone/>
            </a:pPr>
            <a:r>
              <a:rPr lang="en-US" sz="2000" dirty="0">
                <a:latin typeface="Abadi" panose="020B0604020104020204" pitchFamily="34" charset="0"/>
              </a:rPr>
              <a:t>4. Extracting columns one by one.</a:t>
            </a:r>
          </a:p>
          <a:p>
            <a:pPr marL="0" indent="0">
              <a:buNone/>
            </a:pPr>
            <a:endParaRPr lang="en-US" sz="2000" dirty="0">
              <a:latin typeface="Abadi" panose="020B0604020104020204" pitchFamily="34" charset="0"/>
            </a:endParaRPr>
          </a:p>
          <a:p>
            <a:pPr marL="0" indent="0">
              <a:buNone/>
            </a:pPr>
            <a:endParaRPr lang="en-US" sz="2000" dirty="0">
              <a:latin typeface="Abadi" panose="020B0604020104020204" pitchFamily="34" charset="0"/>
            </a:endParaRPr>
          </a:p>
          <a:p>
            <a:pPr marL="0" indent="0">
              <a:buNone/>
            </a:pPr>
            <a:endParaRPr lang="en-US" sz="2000" dirty="0">
              <a:latin typeface="Abadi" panose="020B0604020104020204" pitchFamily="34" charset="0"/>
            </a:endParaRPr>
          </a:p>
          <a:p>
            <a:pPr marL="0" indent="0">
              <a:buNone/>
            </a:pPr>
            <a:endParaRPr lang="en-US" sz="2000" dirty="0">
              <a:latin typeface="Abadi" panose="020B0604020104020204" pitchFamily="34" charset="0"/>
            </a:endParaRPr>
          </a:p>
          <a:p>
            <a:pPr marL="0" indent="0">
              <a:buNone/>
            </a:pPr>
            <a:r>
              <a:rPr lang="en-US" sz="2000" dirty="0">
                <a:latin typeface="Abadi" panose="020B0604020104020204" pitchFamily="34" charset="0"/>
                <a:hlinkClick r:id="rId3"/>
              </a:rPr>
              <a:t>GitHub Link</a:t>
            </a:r>
            <a:endParaRPr lang="en-US" sz="2000" dirty="0">
              <a:latin typeface="Abadi" panose="020B0604020104020204" pitchFamily="34" charset="0"/>
            </a:endParaRPr>
          </a:p>
          <a:p>
            <a:pPr marL="0" indent="0">
              <a:buNone/>
            </a:pPr>
            <a:endParaRPr lang="en-US" sz="2000"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p>
        </p:txBody>
      </p:sp>
      <p:pic>
        <p:nvPicPr>
          <p:cNvPr id="8" name="Picture 7">
            <a:extLst>
              <a:ext uri="{FF2B5EF4-FFF2-40B4-BE49-F238E27FC236}">
                <a16:creationId xmlns:a16="http://schemas.microsoft.com/office/drawing/2014/main" id="{2703C130-929D-91E8-C661-2369C318AA2A}"/>
              </a:ext>
            </a:extLst>
          </p:cNvPr>
          <p:cNvPicPr>
            <a:picLocks noChangeAspect="1"/>
          </p:cNvPicPr>
          <p:nvPr/>
        </p:nvPicPr>
        <p:blipFill>
          <a:blip r:embed="rId4"/>
          <a:stretch>
            <a:fillRect/>
          </a:stretch>
        </p:blipFill>
        <p:spPr>
          <a:xfrm>
            <a:off x="915986" y="1779046"/>
            <a:ext cx="4551235" cy="357597"/>
          </a:xfrm>
          <a:prstGeom prst="rect">
            <a:avLst/>
          </a:prstGeom>
        </p:spPr>
      </p:pic>
      <p:pic>
        <p:nvPicPr>
          <p:cNvPr id="12" name="Picture 11">
            <a:extLst>
              <a:ext uri="{FF2B5EF4-FFF2-40B4-BE49-F238E27FC236}">
                <a16:creationId xmlns:a16="http://schemas.microsoft.com/office/drawing/2014/main" id="{E9DE5D40-6D39-98FD-BD85-0848159CE282}"/>
              </a:ext>
            </a:extLst>
          </p:cNvPr>
          <p:cNvPicPr>
            <a:picLocks noChangeAspect="1"/>
          </p:cNvPicPr>
          <p:nvPr/>
        </p:nvPicPr>
        <p:blipFill>
          <a:blip r:embed="rId5"/>
          <a:stretch>
            <a:fillRect/>
          </a:stretch>
        </p:blipFill>
        <p:spPr>
          <a:xfrm>
            <a:off x="854074" y="2846781"/>
            <a:ext cx="3867150" cy="333375"/>
          </a:xfrm>
          <a:prstGeom prst="rect">
            <a:avLst/>
          </a:prstGeom>
        </p:spPr>
      </p:pic>
      <p:pic>
        <p:nvPicPr>
          <p:cNvPr id="16" name="Picture 15">
            <a:extLst>
              <a:ext uri="{FF2B5EF4-FFF2-40B4-BE49-F238E27FC236}">
                <a16:creationId xmlns:a16="http://schemas.microsoft.com/office/drawing/2014/main" id="{ABEDA639-A7CC-08D0-144C-EBC92D582916}"/>
              </a:ext>
            </a:extLst>
          </p:cNvPr>
          <p:cNvPicPr>
            <a:picLocks noChangeAspect="1"/>
          </p:cNvPicPr>
          <p:nvPr/>
        </p:nvPicPr>
        <p:blipFill>
          <a:blip r:embed="rId6"/>
          <a:stretch>
            <a:fillRect/>
          </a:stretch>
        </p:blipFill>
        <p:spPr>
          <a:xfrm>
            <a:off x="814518" y="3939391"/>
            <a:ext cx="3590925" cy="295275"/>
          </a:xfrm>
          <a:prstGeom prst="rect">
            <a:avLst/>
          </a:prstGeom>
        </p:spPr>
      </p:pic>
      <p:pic>
        <p:nvPicPr>
          <p:cNvPr id="24" name="Picture 23">
            <a:extLst>
              <a:ext uri="{FF2B5EF4-FFF2-40B4-BE49-F238E27FC236}">
                <a16:creationId xmlns:a16="http://schemas.microsoft.com/office/drawing/2014/main" id="{7086C8AC-4784-0CE3-FCCD-69638D75F6C8}"/>
              </a:ext>
            </a:extLst>
          </p:cNvPr>
          <p:cNvPicPr>
            <a:picLocks noChangeAspect="1"/>
          </p:cNvPicPr>
          <p:nvPr/>
        </p:nvPicPr>
        <p:blipFill>
          <a:blip r:embed="rId7"/>
          <a:stretch>
            <a:fillRect/>
          </a:stretch>
        </p:blipFill>
        <p:spPr>
          <a:xfrm>
            <a:off x="873935" y="4695781"/>
            <a:ext cx="1704975" cy="238125"/>
          </a:xfrm>
          <a:prstGeom prst="rect">
            <a:avLst/>
          </a:prstGeom>
        </p:spPr>
      </p:pic>
      <p:pic>
        <p:nvPicPr>
          <p:cNvPr id="26" name="Picture 25">
            <a:extLst>
              <a:ext uri="{FF2B5EF4-FFF2-40B4-BE49-F238E27FC236}">
                <a16:creationId xmlns:a16="http://schemas.microsoft.com/office/drawing/2014/main" id="{EEEDDD77-B018-8766-AA99-258E0D3A7715}"/>
              </a:ext>
            </a:extLst>
          </p:cNvPr>
          <p:cNvPicPr>
            <a:picLocks noChangeAspect="1"/>
          </p:cNvPicPr>
          <p:nvPr/>
        </p:nvPicPr>
        <p:blipFill>
          <a:blip r:embed="rId8"/>
          <a:stretch>
            <a:fillRect/>
          </a:stretch>
        </p:blipFill>
        <p:spPr>
          <a:xfrm>
            <a:off x="873935" y="5009619"/>
            <a:ext cx="4371975" cy="914400"/>
          </a:xfrm>
          <a:prstGeom prst="rect">
            <a:avLst/>
          </a:prstGeom>
        </p:spPr>
      </p:pic>
      <p:pic>
        <p:nvPicPr>
          <p:cNvPr id="28" name="Picture 27">
            <a:extLst>
              <a:ext uri="{FF2B5EF4-FFF2-40B4-BE49-F238E27FC236}">
                <a16:creationId xmlns:a16="http://schemas.microsoft.com/office/drawing/2014/main" id="{DCB38388-25FB-BF71-6287-A59221B90475}"/>
              </a:ext>
            </a:extLst>
          </p:cNvPr>
          <p:cNvPicPr>
            <a:picLocks noChangeAspect="1"/>
          </p:cNvPicPr>
          <p:nvPr/>
        </p:nvPicPr>
        <p:blipFill>
          <a:blip r:embed="rId9"/>
          <a:stretch>
            <a:fillRect/>
          </a:stretch>
        </p:blipFill>
        <p:spPr>
          <a:xfrm>
            <a:off x="5936469" y="1849395"/>
            <a:ext cx="4742417" cy="2938159"/>
          </a:xfrm>
          <a:prstGeom prst="rect">
            <a:avLst/>
          </a:prstGeom>
        </p:spPr>
      </p:pic>
      <p:pic>
        <p:nvPicPr>
          <p:cNvPr id="30" name="Picture 29">
            <a:extLst>
              <a:ext uri="{FF2B5EF4-FFF2-40B4-BE49-F238E27FC236}">
                <a16:creationId xmlns:a16="http://schemas.microsoft.com/office/drawing/2014/main" id="{E3C513EA-A8E0-32D6-5351-C9F671C4F1EA}"/>
              </a:ext>
            </a:extLst>
          </p:cNvPr>
          <p:cNvPicPr>
            <a:picLocks noChangeAspect="1"/>
          </p:cNvPicPr>
          <p:nvPr/>
        </p:nvPicPr>
        <p:blipFill>
          <a:blip r:embed="rId10"/>
          <a:stretch>
            <a:fillRect/>
          </a:stretch>
        </p:blipFill>
        <p:spPr>
          <a:xfrm>
            <a:off x="5871083" y="5110299"/>
            <a:ext cx="2695575" cy="266700"/>
          </a:xfrm>
          <a:prstGeom prst="rect">
            <a:avLst/>
          </a:prstGeom>
        </p:spPr>
      </p:pic>
      <p:pic>
        <p:nvPicPr>
          <p:cNvPr id="32" name="Picture 31">
            <a:extLst>
              <a:ext uri="{FF2B5EF4-FFF2-40B4-BE49-F238E27FC236}">
                <a16:creationId xmlns:a16="http://schemas.microsoft.com/office/drawing/2014/main" id="{972C90BF-D1D9-401D-F76A-5CF12DFDA3A0}"/>
              </a:ext>
            </a:extLst>
          </p:cNvPr>
          <p:cNvPicPr>
            <a:picLocks noChangeAspect="1"/>
          </p:cNvPicPr>
          <p:nvPr/>
        </p:nvPicPr>
        <p:blipFill>
          <a:blip r:embed="rId11"/>
          <a:stretch>
            <a:fillRect/>
          </a:stretch>
        </p:blipFill>
        <p:spPr>
          <a:xfrm>
            <a:off x="5856870" y="5415558"/>
            <a:ext cx="4667250" cy="333375"/>
          </a:xfrm>
          <a:prstGeom prst="rect">
            <a:avLst/>
          </a:prstGeom>
        </p:spPr>
      </p:pic>
    </p:spTree>
    <p:extLst>
      <p:ext uri="{BB962C8B-B14F-4D97-AF65-F5344CB8AC3E}">
        <p14:creationId xmlns:p14="http://schemas.microsoft.com/office/powerpoint/2010/main" val="128338177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519</TotalTime>
  <Words>2787</Words>
  <Application>Microsoft Office PowerPoint</Application>
  <PresentationFormat>Widescreen</PresentationFormat>
  <Paragraphs>390</Paragraphs>
  <Slides>48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Ananda Ramiah</cp:lastModifiedBy>
  <cp:revision>201</cp:revision>
  <dcterms:created xsi:type="dcterms:W3CDTF">2021-04-29T18:58:34Z</dcterms:created>
  <dcterms:modified xsi:type="dcterms:W3CDTF">2023-03-07T09:47:17Z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